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diagrams/layout2.xml" ContentType="application/vnd.openxmlformats-officedocument.drawingml.diagramLayou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57" r:id="rId3"/>
    <p:sldId id="262" r:id="rId4"/>
    <p:sldId id="301" r:id="rId5"/>
    <p:sldId id="260" r:id="rId6"/>
    <p:sldId id="302" r:id="rId7"/>
    <p:sldId id="312" r:id="rId8"/>
    <p:sldId id="259" r:id="rId9"/>
    <p:sldId id="313" r:id="rId10"/>
    <p:sldId id="314" r:id="rId11"/>
    <p:sldId id="315" r:id="rId12"/>
    <p:sldId id="346" r:id="rId13"/>
    <p:sldId id="347" r:id="rId14"/>
    <p:sldId id="352" r:id="rId15"/>
    <p:sldId id="353" r:id="rId16"/>
    <p:sldId id="350" r:id="rId17"/>
    <p:sldId id="348" r:id="rId18"/>
    <p:sldId id="349" r:id="rId19"/>
    <p:sldId id="316" r:id="rId20"/>
    <p:sldId id="317" r:id="rId21"/>
    <p:sldId id="267" r:id="rId22"/>
    <p:sldId id="311" r:id="rId23"/>
    <p:sldId id="310" r:id="rId24"/>
    <p:sldId id="268" r:id="rId25"/>
    <p:sldId id="265" r:id="rId26"/>
    <p:sldId id="261" r:id="rId27"/>
    <p:sldId id="345" r:id="rId28"/>
    <p:sldId id="276" r:id="rId29"/>
    <p:sldId id="357" r:id="rId30"/>
    <p:sldId id="358" r:id="rId31"/>
    <p:sldId id="359" r:id="rId32"/>
    <p:sldId id="331" r:id="rId33"/>
    <p:sldId id="332" r:id="rId34"/>
    <p:sldId id="335" r:id="rId35"/>
    <p:sldId id="336" r:id="rId36"/>
    <p:sldId id="338" r:id="rId37"/>
    <p:sldId id="339" r:id="rId38"/>
    <p:sldId id="340" r:id="rId39"/>
    <p:sldId id="341" r:id="rId40"/>
    <p:sldId id="342" r:id="rId41"/>
    <p:sldId id="343" r:id="rId42"/>
    <p:sldId id="361" r:id="rId43"/>
    <p:sldId id="322" r:id="rId44"/>
    <p:sldId id="298" r:id="rId45"/>
    <p:sldId id="362" r:id="rId46"/>
    <p:sldId id="363" r:id="rId47"/>
    <p:sldId id="300" r:id="rId48"/>
    <p:sldId id="323" r:id="rId49"/>
    <p:sldId id="344" r:id="rId50"/>
    <p:sldId id="299" r:id="rId51"/>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58C8E"/>
    <a:srgbClr val="0A66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60"/>
  </p:normalViewPr>
  <p:slideViewPr>
    <p:cSldViewPr>
      <p:cViewPr>
        <p:scale>
          <a:sx n="70" d="100"/>
          <a:sy n="70" d="100"/>
        </p:scale>
        <p:origin x="-51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mabouraia\Desktop\&#1585;&#1574;&#1610;&#1587;%20&#1575;&#1604;&#1602;&#1587;&#1605;\section%20plan%20&#1582;&#1591;&#1577;%20&#1575;&#1604;&#1602;&#1587;&#1605;\2017\Evidence%20&#1575;&#1604;&#1571;&#1579;&#1576;&#1575;&#1578;&#1575;&#1578;\&#1575;&#1604;&#1585;&#1602;&#1575;&#1576;&#1577;%20&#1593;&#1604;&#1610;%20&#1575;&#1604;&#1571;&#1594;&#1584;&#1610;&#1577;%20&#1605;&#1606;%20&#1575;&#1604;&#1605;&#1589;&#1583;&#1585;\1-&#1578;&#1581;&#1604;&#1610;&#1604;%20&#1575;&#1604;&#1608;&#1590;&#1593;%20&#1575;&#1604;&#1585;&#1575;&#1607;&#1606;%20&#1608;&#1578;&#1581;&#1583;&#1610;&#1583;%20&#1575;&#1604;&#1583;&#1608;&#1604;%20&#1575;&#1604;&#1605;&#1587;&#1578;&#1607;&#1583;&#1601;&#1577;\SRILANKA\ContraventionDetails_Sri%20Lanka_2016.xls"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mabouraia\Desktop\&#1585;&#1574;&#1610;&#1587;%20&#1575;&#1604;&#1602;&#1587;&#1605;\section%20plan%20&#1582;&#1591;&#1577;%20&#1575;&#1604;&#1602;&#1587;&#1605;\2017\Evidence%20&#1575;&#1604;&#1571;&#1579;&#1576;&#1575;&#1578;&#1575;&#1578;\&#1575;&#1604;&#1585;&#1602;&#1575;&#1576;&#1577;%20&#1593;&#1604;&#1610;%20&#1575;&#1604;&#1571;&#1594;&#1584;&#1610;&#1577;%20&#1605;&#1606;%20&#1575;&#1604;&#1605;&#1589;&#1583;&#1585;\1-&#1578;&#1581;&#1604;&#1610;&#1604;%20&#1575;&#1604;&#1608;&#1590;&#1593;%20&#1575;&#1604;&#1585;&#1575;&#1607;&#1606;%20&#1608;&#1578;&#1581;&#1583;&#1610;&#1583;%20&#1575;&#1604;&#1583;&#1608;&#1604;%20&#1575;&#1604;&#1605;&#1587;&#1578;&#1607;&#1583;&#1601;&#1577;\Pakistan\ContraventionDetails_Pakistan_201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mabouraia\Desktop\&#1585;&#1574;&#1610;&#1587;%20&#1575;&#1604;&#1602;&#1587;&#1605;\section%20plan%20&#1582;&#1591;&#1577;%20&#1575;&#1604;&#1602;&#1587;&#1605;\2017\Evidence%20&#1575;&#1604;&#1571;&#1579;&#1576;&#1575;&#1578;&#1575;&#1578;\&#1575;&#1604;&#1585;&#1602;&#1575;&#1576;&#1577;%20&#1593;&#1604;&#1610;%20&#1575;&#1604;&#1571;&#1594;&#1584;&#1610;&#1577;%20&#1605;&#1606;%20&#1575;&#1604;&#1605;&#1589;&#1583;&#1585;\1-&#1578;&#1581;&#1604;&#1610;&#1604;%20&#1575;&#1604;&#1608;&#1590;&#1593;%20&#1575;&#1604;&#1585;&#1575;&#1607;&#1606;%20&#1608;&#1578;&#1581;&#1583;&#1610;&#1583;%20&#1575;&#1604;&#1583;&#1608;&#1604;%20&#1575;&#1604;&#1605;&#1587;&#1578;&#1607;&#1583;&#1601;&#1577;\SRILANKA\ContraventionDetails_Sri%20Lanka_2016.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mabouraia\Desktop\&#1585;&#1574;&#1610;&#1587;%20&#1575;&#1604;&#1602;&#1587;&#1605;\section%20plan%20&#1582;&#1591;&#1577;%20&#1575;&#1604;&#1602;&#1587;&#1605;\2017\Evidence%20&#1575;&#1604;&#1571;&#1579;&#1576;&#1575;&#1578;&#1575;&#1578;\&#1575;&#1604;&#1585;&#1602;&#1575;&#1576;&#1577;%20&#1593;&#1604;&#1610;%20&#1575;&#1604;&#1571;&#1594;&#1584;&#1610;&#1577;%20&#1605;&#1606;%20&#1575;&#1604;&#1605;&#1589;&#1583;&#1585;\1-&#1578;&#1581;&#1604;&#1610;&#1604;%20&#1575;&#1604;&#1608;&#1590;&#1593;%20&#1575;&#1604;&#1585;&#1575;&#1607;&#1606;%20&#1608;&#1578;&#1581;&#1583;&#1610;&#1583;%20&#1575;&#1604;&#1583;&#1608;&#1604;%20&#1575;&#1604;&#1605;&#1587;&#1578;&#1607;&#1583;&#1601;&#1577;\SRILANKA\ContraventionDetails_Sri%20Lanka_2016.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mabouraia\Desktop\&#1585;&#1574;&#1610;&#1587;%20&#1575;&#1604;&#1602;&#1587;&#1605;\section%20plan%20&#1582;&#1591;&#1577;%20&#1575;&#1604;&#1602;&#1587;&#1605;\2017\Evidence%20&#1575;&#1604;&#1571;&#1579;&#1576;&#1575;&#1578;&#1575;&#1578;\&#1575;&#1604;&#1585;&#1602;&#1575;&#1576;&#1577;%20&#1593;&#1604;&#1610;%20&#1575;&#1604;&#1571;&#1594;&#1584;&#1610;&#1577;%20&#1605;&#1606;%20&#1575;&#1604;&#1605;&#1589;&#1583;&#1585;\1-&#1578;&#1581;&#1604;&#1610;&#1604;%20&#1575;&#1604;&#1608;&#1590;&#1593;%20&#1575;&#1604;&#1585;&#1575;&#1607;&#1606;%20&#1608;&#1578;&#1581;&#1583;&#1610;&#1583;%20&#1575;&#1604;&#1583;&#1608;&#1604;%20&#1575;&#1604;&#1605;&#1587;&#1578;&#1607;&#1583;&#1601;&#1577;\SRILANKA\ContraventionDetails_Sri%20Lanka_2016.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mabouraia\Desktop\&#1585;&#1574;&#1610;&#1587;%20&#1575;&#1604;&#1602;&#1587;&#1605;\section%20plan%20&#1582;&#1591;&#1577;%20&#1575;&#1604;&#1602;&#1587;&#1605;\2017\Evidence%20&#1575;&#1604;&#1571;&#1579;&#1576;&#1575;&#1578;&#1575;&#1578;\&#1575;&#1604;&#1585;&#1602;&#1575;&#1576;&#1577;%20&#1593;&#1604;&#1610;%20&#1575;&#1604;&#1571;&#1594;&#1584;&#1610;&#1577;%20&#1605;&#1606;%20&#1575;&#1604;&#1605;&#1589;&#1583;&#1585;\1-&#1578;&#1581;&#1604;&#1610;&#1604;%20&#1575;&#1604;&#1608;&#1590;&#1593;%20&#1575;&#1604;&#1585;&#1575;&#1607;&#1606;%20&#1608;&#1578;&#1581;&#1583;&#1610;&#1583;%20&#1575;&#1604;&#1583;&#1608;&#1604;%20&#1575;&#1604;&#1605;&#1587;&#1578;&#1607;&#1583;&#1601;&#1577;\SRILANKA\ContraventionDetails_Sri%20Lanka_2016.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mabouraia\Desktop\&#1585;&#1574;&#1610;&#1587;%20&#1575;&#1604;&#1602;&#1587;&#1605;\section%20plan%20&#1582;&#1591;&#1577;%20&#1575;&#1604;&#1602;&#1587;&#1605;\2017\Evidence%20&#1575;&#1604;&#1571;&#1579;&#1576;&#1575;&#1578;&#1575;&#1578;\&#1575;&#1604;&#1585;&#1602;&#1575;&#1576;&#1577;%20&#1593;&#1604;&#1610;%20&#1575;&#1604;&#1571;&#1594;&#1584;&#1610;&#1577;%20&#1605;&#1606;%20&#1575;&#1604;&#1605;&#1589;&#1583;&#1585;\1-&#1578;&#1581;&#1604;&#1610;&#1604;%20&#1575;&#1604;&#1608;&#1590;&#1593;%20&#1575;&#1604;&#1585;&#1575;&#1607;&#1606;%20&#1608;&#1578;&#1581;&#1583;&#1610;&#1583;%20&#1575;&#1604;&#1583;&#1608;&#1604;%20&#1575;&#1604;&#1605;&#1587;&#1578;&#1607;&#1583;&#1601;&#1577;\Egypt\ContraventionDetails_Egypt_2016.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mabouraia\Desktop\&#1585;&#1574;&#1610;&#1587;%20&#1575;&#1604;&#1602;&#1587;&#1605;\section%20plan%20&#1582;&#1591;&#1577;%20&#1575;&#1604;&#1602;&#1587;&#1605;\2017\Evidence%20&#1575;&#1604;&#1571;&#1579;&#1576;&#1575;&#1578;&#1575;&#1578;\&#1575;&#1604;&#1585;&#1602;&#1575;&#1576;&#1577;%20&#1593;&#1604;&#1610;%20&#1575;&#1604;&#1571;&#1594;&#1584;&#1610;&#1577;%20&#1605;&#1606;%20&#1575;&#1604;&#1605;&#1589;&#1583;&#1585;\1-&#1578;&#1581;&#1604;&#1610;&#1604;%20&#1575;&#1604;&#1608;&#1590;&#1593;%20&#1575;&#1604;&#1585;&#1575;&#1607;&#1606;%20&#1608;&#1578;&#1581;&#1583;&#1610;&#1583;%20&#1575;&#1604;&#1583;&#1608;&#1604;%20&#1575;&#1604;&#1605;&#1587;&#1578;&#1607;&#1583;&#1601;&#1577;\Egypt\ContraventionDetails_Egypt_2016.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mabouraia\Desktop\&#1585;&#1574;&#1610;&#1587;%20&#1575;&#1604;&#1602;&#1587;&#1605;\section%20plan%20&#1582;&#1591;&#1577;%20&#1575;&#1604;&#1602;&#1587;&#1605;\2017\Evidence%20&#1575;&#1604;&#1571;&#1579;&#1576;&#1575;&#1578;&#1575;&#1578;\&#1575;&#1604;&#1585;&#1602;&#1575;&#1576;&#1577;%20&#1593;&#1604;&#1610;%20&#1575;&#1604;&#1571;&#1594;&#1584;&#1610;&#1577;%20&#1605;&#1606;%20&#1575;&#1604;&#1605;&#1589;&#1583;&#1585;\1-&#1578;&#1581;&#1604;&#1610;&#1604;%20&#1575;&#1604;&#1608;&#1590;&#1593;%20&#1575;&#1604;&#1585;&#1575;&#1607;&#1606;%20&#1608;&#1578;&#1581;&#1583;&#1610;&#1583;%20&#1575;&#1604;&#1583;&#1608;&#1604;%20&#1575;&#1604;&#1605;&#1587;&#1578;&#1607;&#1583;&#1601;&#1577;\Egypt\ContraventionDetails_Egypt_2016.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mabouraia\Desktop\&#1585;&#1574;&#1610;&#1587;%20&#1575;&#1604;&#1602;&#1587;&#1605;\section%20plan%20&#1582;&#1591;&#1577;%20&#1575;&#1604;&#1602;&#1587;&#1605;\2017\Evidence%20&#1575;&#1604;&#1571;&#1579;&#1576;&#1575;&#1578;&#1575;&#1578;\&#1575;&#1604;&#1585;&#1602;&#1575;&#1576;&#1577;%20&#1593;&#1604;&#1610;%20&#1575;&#1604;&#1571;&#1594;&#1584;&#1610;&#1577;%20&#1605;&#1606;%20&#1575;&#1604;&#1605;&#1589;&#1583;&#1585;\1-&#1578;&#1581;&#1604;&#1610;&#1604;%20&#1575;&#1604;&#1608;&#1590;&#1593;%20&#1575;&#1604;&#1585;&#1575;&#1607;&#1606;%20&#1608;&#1578;&#1581;&#1583;&#1610;&#1583;%20&#1575;&#1604;&#1583;&#1608;&#1604;%20&#1575;&#1604;&#1605;&#1587;&#1578;&#1607;&#1583;&#1601;&#1577;\SRILANKA\ContraventionDetails_Sri%20Lanka_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4"/>
  <c:chart>
    <c:title>
      <c:tx>
        <c:rich>
          <a:bodyPr/>
          <a:lstStyle/>
          <a:p>
            <a:pPr>
              <a:defRPr sz="1800" b="1" i="0" u="none" strike="noStrike" baseline="0">
                <a:solidFill>
                  <a:srgbClr val="000000"/>
                </a:solidFill>
                <a:latin typeface="Calibri"/>
                <a:ea typeface="Calibri"/>
                <a:cs typeface="Calibri"/>
              </a:defRPr>
            </a:pPr>
            <a:r>
              <a:rPr lang="en-US"/>
              <a:t>Destruction Quantity  3 tons</a:t>
            </a:r>
          </a:p>
        </c:rich>
      </c:tx>
    </c:title>
    <c:view3D>
      <c:rotX val="30"/>
      <c:perspective val="30"/>
    </c:view3D>
    <c:plotArea>
      <c:layout/>
      <c:pie3DChart>
        <c:varyColors val="1"/>
        <c:ser>
          <c:idx val="0"/>
          <c:order val="0"/>
          <c:explosion val="10"/>
          <c:dLbls>
            <c:dLbl>
              <c:idx val="0"/>
              <c:layout>
                <c:manualLayout>
                  <c:x val="-1.6027481858885313E-2"/>
                  <c:y val="-0.29391149023038787"/>
                </c:manualLayout>
              </c:layout>
              <c:tx>
                <c:rich>
                  <a:bodyPr/>
                  <a:lstStyle/>
                  <a:p>
                    <a:pPr>
                      <a:defRPr sz="1200" b="1" i="0" u="none" strike="noStrike" baseline="0">
                        <a:solidFill>
                          <a:srgbClr val="FFFF00"/>
                        </a:solidFill>
                        <a:latin typeface="Calibri"/>
                        <a:ea typeface="Calibri"/>
                        <a:cs typeface="Calibri"/>
                      </a:defRPr>
                    </a:pPr>
                    <a:r>
                      <a:rPr lang="en-US" sz="1600"/>
                      <a:t>43,108</a:t>
                    </a:r>
                    <a:r>
                      <a:rPr lang="en-US" sz="1600" baseline="0"/>
                      <a:t> </a:t>
                    </a:r>
                    <a:r>
                      <a:rPr lang="en-US"/>
                      <a:t>tons</a:t>
                    </a:r>
                  </a:p>
                </c:rich>
              </c:tx>
              <c:spPr/>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5B3-429B-9213-B3617C879848}"/>
                </c:ext>
              </c:extLst>
            </c:dLbl>
            <c:dLbl>
              <c:idx val="1"/>
              <c:tx>
                <c:rich>
                  <a:bodyPr/>
                  <a:lstStyle/>
                  <a:p>
                    <a:pPr>
                      <a:defRPr sz="1600" b="1" i="0" u="none" strike="noStrike" baseline="0">
                        <a:solidFill>
                          <a:srgbClr val="FF0000"/>
                        </a:solidFill>
                        <a:latin typeface="Calibri"/>
                        <a:ea typeface="Calibri"/>
                        <a:cs typeface="Calibri"/>
                      </a:defRPr>
                    </a:pPr>
                    <a:r>
                      <a:rPr lang="en-US" sz="1600">
                        <a:solidFill>
                          <a:srgbClr val="FF0000"/>
                        </a:solidFill>
                      </a:rPr>
                      <a:t>3 tons</a:t>
                    </a:r>
                  </a:p>
                </c:rich>
              </c:tx>
              <c:spPr/>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5B3-429B-9213-B3617C879848}"/>
                </c:ext>
              </c:extLst>
            </c:dLbl>
            <c:spPr>
              <a:noFill/>
              <a:ln>
                <a:noFill/>
              </a:ln>
              <a:effectLst/>
            </c:spPr>
            <c:txPr>
              <a:bodyPr/>
              <a:lstStyle/>
              <a:p>
                <a:pPr>
                  <a:defRPr sz="1200" b="1" i="0" u="none" strike="noStrike" baseline="0">
                    <a:solidFill>
                      <a:srgbClr val="FF0000"/>
                    </a:solidFill>
                    <a:latin typeface="Calibri"/>
                    <a:ea typeface="Calibri"/>
                    <a:cs typeface="Calibri"/>
                  </a:defRPr>
                </a:pPr>
                <a:endParaRPr lang="en-US"/>
              </a:p>
            </c:txPr>
            <c:showPercent val="1"/>
            <c:showLeaderLines val="1"/>
            <c:extLst xmlns:c16r2="http://schemas.microsoft.com/office/drawing/2015/06/chart">
              <c:ext xmlns:c15="http://schemas.microsoft.com/office/drawing/2012/chart" uri="{CE6537A1-D6FC-4f65-9D91-7224C49458BB}"/>
            </c:extLst>
          </c:dLbls>
          <c:cat>
            <c:strRef>
              <c:f>'Sri Lanka Statistic 2016'!$E$2:$F$2</c:f>
              <c:strCache>
                <c:ptCount val="2"/>
                <c:pt idx="0">
                  <c:v>Quantity food imported .tons</c:v>
                </c:pt>
                <c:pt idx="1">
                  <c:v>Destruction Quantity tons</c:v>
                </c:pt>
              </c:strCache>
            </c:strRef>
          </c:cat>
          <c:val>
            <c:numRef>
              <c:f>'Sri Lanka Statistic 2016'!$E$3:$F$3</c:f>
              <c:numCache>
                <c:formatCode>#,##0</c:formatCode>
                <c:ptCount val="2"/>
                <c:pt idx="0">
                  <c:v>43108</c:v>
                </c:pt>
                <c:pt idx="1">
                  <c:v>3</c:v>
                </c:pt>
              </c:numCache>
            </c:numRef>
          </c:val>
          <c:extLst xmlns:c16r2="http://schemas.microsoft.com/office/drawing/2015/06/chart">
            <c:ext xmlns:c16="http://schemas.microsoft.com/office/drawing/2014/chart" uri="{C3380CC4-5D6E-409C-BE32-E72D297353CC}">
              <c16:uniqueId val="{00000002-E5B3-429B-9213-B3617C879848}"/>
            </c:ext>
          </c:extLst>
        </c:ser>
        <c:dLbls/>
      </c:pie3DChart>
      <c:spPr>
        <a:noFill/>
        <a:ln w="25400">
          <a:noFill/>
        </a:ln>
      </c:spPr>
    </c:plotArea>
    <c:legend>
      <c:legendPos val="r"/>
      <c:txPr>
        <a:bodyPr/>
        <a:lstStyle/>
        <a:p>
          <a:pPr>
            <a:defRPr sz="920" b="0" i="0" u="none" strike="noStrike" baseline="0">
              <a:solidFill>
                <a:srgbClr val="000000"/>
              </a:solidFill>
              <a:latin typeface="Calibri"/>
              <a:ea typeface="Calibri"/>
              <a:cs typeface="Calibri"/>
            </a:defRPr>
          </a:pPr>
          <a:endParaRPr lang="en-US"/>
        </a:p>
      </c:txPr>
    </c:legend>
    <c:plotVisOnly val="1"/>
    <c:dispBlanksAs val="zero"/>
  </c:chart>
  <c:spPr>
    <a:solidFill>
      <a:schemeClr val="accent5">
        <a:lumMod val="20000"/>
        <a:lumOff val="80000"/>
      </a:schemeClr>
    </a:solidFill>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b="1" dirty="0" smtClean="0">
                <a:effectLst/>
              </a:rPr>
              <a:t>Number of imported shipments</a:t>
            </a:r>
            <a:endParaRPr lang="en-US" dirty="0">
              <a:effectLst/>
            </a:endParaRPr>
          </a:p>
        </c:rich>
      </c:tx>
    </c:title>
    <c:view3D>
      <c:rAngAx val="1"/>
    </c:view3D>
    <c:plotArea>
      <c:layout/>
      <c:bar3DChart>
        <c:barDir val="col"/>
        <c:grouping val="clustered"/>
        <c:ser>
          <c:idx val="0"/>
          <c:order val="0"/>
          <c:tx>
            <c:strRef>
              <c:f>Sheet1!$C$1</c:f>
              <c:strCache>
                <c:ptCount val="1"/>
                <c:pt idx="0">
                  <c:v>عدد الشحنات المستوردة</c:v>
                </c:pt>
              </c:strCache>
            </c:strRef>
          </c:tx>
          <c:dLbls>
            <c:dLbl>
              <c:idx val="21"/>
              <c:layout>
                <c:manualLayout>
                  <c:x val="-0.22500000000000001"/>
                  <c:y val="-1.4209289406862863E-2"/>
                </c:manualLayout>
              </c:layout>
              <c:tx>
                <c:rich>
                  <a:bodyPr/>
                  <a:lstStyle/>
                  <a:p>
                    <a:r>
                      <a:rPr lang="en-US" sz="2800" dirty="0" smtClean="0"/>
                      <a:t>6,790</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846-4750-8F21-902DBBC2A6B7}"/>
                </c:ext>
              </c:extLst>
            </c:dLbl>
            <c:delete val="1"/>
            <c:extLst xmlns:c16r2="http://schemas.microsoft.com/office/drawing/2015/06/chart">
              <c:ext xmlns:c15="http://schemas.microsoft.com/office/drawing/2012/chart" uri="{CE6537A1-D6FC-4f65-9D91-7224C49458BB}">
                <c15:showLeaderLines val="0"/>
              </c:ext>
            </c:extLst>
          </c:dLbls>
          <c:cat>
            <c:strRef>
              <c:f>Sheet1!$B$2:$B$23</c:f>
              <c:strCache>
                <c:ptCount val="22"/>
                <c:pt idx="0">
                  <c:v>India</c:v>
                </c:pt>
                <c:pt idx="1">
                  <c:v>Oman</c:v>
                </c:pt>
                <c:pt idx="2">
                  <c:v>Pakistan</c:v>
                </c:pt>
                <c:pt idx="3">
                  <c:v>Egypt</c:v>
                </c:pt>
                <c:pt idx="4">
                  <c:v>Netherlands</c:v>
                </c:pt>
                <c:pt idx="5">
                  <c:v>United States</c:v>
                </c:pt>
                <c:pt idx="6">
                  <c:v>Australia</c:v>
                </c:pt>
                <c:pt idx="7">
                  <c:v>China</c:v>
                </c:pt>
                <c:pt idx="8">
                  <c:v>Iran</c:v>
                </c:pt>
                <c:pt idx="9">
                  <c:v>Thailand</c:v>
                </c:pt>
                <c:pt idx="10">
                  <c:v>United Kingdom</c:v>
                </c:pt>
                <c:pt idx="11">
                  <c:v>Turkey</c:v>
                </c:pt>
                <c:pt idx="12">
                  <c:v>Kenya</c:v>
                </c:pt>
                <c:pt idx="13">
                  <c:v>Ethiopia</c:v>
                </c:pt>
                <c:pt idx="14">
                  <c:v>Italy</c:v>
                </c:pt>
                <c:pt idx="15">
                  <c:v>Sri Lanka</c:v>
                </c:pt>
                <c:pt idx="16">
                  <c:v>France</c:v>
                </c:pt>
                <c:pt idx="17">
                  <c:v>South Africa</c:v>
                </c:pt>
                <c:pt idx="18">
                  <c:v>Spain</c:v>
                </c:pt>
                <c:pt idx="19">
                  <c:v>Brazil</c:v>
                </c:pt>
                <c:pt idx="20">
                  <c:v>Philippines</c:v>
                </c:pt>
                <c:pt idx="21">
                  <c:v>Malaysia</c:v>
                </c:pt>
              </c:strCache>
            </c:strRef>
          </c:cat>
          <c:val>
            <c:numRef>
              <c:f>Sheet1!$C$2:$C$23</c:f>
              <c:numCache>
                <c:formatCode>#,##0</c:formatCode>
                <c:ptCount val="22"/>
                <c:pt idx="0">
                  <c:v>71633</c:v>
                </c:pt>
                <c:pt idx="1">
                  <c:v>48387</c:v>
                </c:pt>
                <c:pt idx="2">
                  <c:v>19739</c:v>
                </c:pt>
                <c:pt idx="3">
                  <c:v>14164</c:v>
                </c:pt>
                <c:pt idx="4">
                  <c:v>13451</c:v>
                </c:pt>
                <c:pt idx="5">
                  <c:v>11859</c:v>
                </c:pt>
                <c:pt idx="6">
                  <c:v>11528</c:v>
                </c:pt>
                <c:pt idx="7">
                  <c:v>8950</c:v>
                </c:pt>
                <c:pt idx="8">
                  <c:v>8642</c:v>
                </c:pt>
                <c:pt idx="9">
                  <c:v>8177</c:v>
                </c:pt>
                <c:pt idx="10">
                  <c:v>8001</c:v>
                </c:pt>
                <c:pt idx="11">
                  <c:v>7471</c:v>
                </c:pt>
                <c:pt idx="12">
                  <c:v>6892</c:v>
                </c:pt>
                <c:pt idx="13">
                  <c:v>6842</c:v>
                </c:pt>
                <c:pt idx="14">
                  <c:v>6791</c:v>
                </c:pt>
                <c:pt idx="15">
                  <c:v>6790</c:v>
                </c:pt>
                <c:pt idx="16">
                  <c:v>6444</c:v>
                </c:pt>
                <c:pt idx="17">
                  <c:v>6374</c:v>
                </c:pt>
                <c:pt idx="18">
                  <c:v>6169</c:v>
                </c:pt>
                <c:pt idx="19">
                  <c:v>4060</c:v>
                </c:pt>
                <c:pt idx="20">
                  <c:v>3584</c:v>
                </c:pt>
                <c:pt idx="21">
                  <c:v>3577</c:v>
                </c:pt>
              </c:numCache>
            </c:numRef>
          </c:val>
          <c:extLst xmlns:c16r2="http://schemas.microsoft.com/office/drawing/2015/06/chart">
            <c:ext xmlns:c16="http://schemas.microsoft.com/office/drawing/2014/chart" uri="{C3380CC4-5D6E-409C-BE32-E72D297353CC}">
              <c16:uniqueId val="{00000001-8846-4750-8F21-902DBBC2A6B7}"/>
            </c:ext>
          </c:extLst>
        </c:ser>
        <c:dLbls/>
        <c:shape val="cylinder"/>
        <c:axId val="82082816"/>
        <c:axId val="82084608"/>
        <c:axId val="0"/>
      </c:bar3DChart>
      <c:catAx>
        <c:axId val="82082816"/>
        <c:scaling>
          <c:orientation val="minMax"/>
        </c:scaling>
        <c:axPos val="b"/>
        <c:numFmt formatCode="General" sourceLinked="0"/>
        <c:tickLblPos val="nextTo"/>
        <c:txPr>
          <a:bodyPr/>
          <a:lstStyle/>
          <a:p>
            <a:pPr>
              <a:defRPr sz="1050"/>
            </a:pPr>
            <a:endParaRPr lang="en-US"/>
          </a:p>
        </c:txPr>
        <c:crossAx val="82084608"/>
        <c:crosses val="autoZero"/>
        <c:auto val="1"/>
        <c:lblAlgn val="ctr"/>
        <c:lblOffset val="100"/>
      </c:catAx>
      <c:valAx>
        <c:axId val="82084608"/>
        <c:scaling>
          <c:orientation val="minMax"/>
        </c:scaling>
        <c:axPos val="l"/>
        <c:majorGridlines/>
        <c:numFmt formatCode="#,##0" sourceLinked="1"/>
        <c:tickLblPos val="nextTo"/>
        <c:crossAx val="82082816"/>
        <c:crosses val="autoZero"/>
        <c:crossBetween val="between"/>
      </c:valAx>
    </c:plotArea>
    <c:plotVisOnly val="1"/>
    <c:dispBlanksAs val="gap"/>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4"/>
  <c:chart>
    <c:title/>
    <c:view3D>
      <c:rAngAx val="1"/>
    </c:view3D>
    <c:plotArea>
      <c:layout/>
      <c:bar3DChart>
        <c:barDir val="col"/>
        <c:grouping val="clustered"/>
        <c:ser>
          <c:idx val="0"/>
          <c:order val="0"/>
          <c:tx>
            <c:strRef>
              <c:f>Sheet2!$C$1</c:f>
              <c:strCache>
                <c:ptCount val="1"/>
                <c:pt idx="0">
                  <c:v>عدد الأصناف المستوردة</c:v>
                </c:pt>
              </c:strCache>
            </c:strRef>
          </c:tx>
          <c:dLbls>
            <c:dLbl>
              <c:idx val="26"/>
              <c:layout>
                <c:manualLayout>
                  <c:x val="-0.47638888888888947"/>
                  <c:y val="-6.4933306544478181E-2"/>
                </c:manualLayout>
              </c:layout>
              <c:tx>
                <c:rich>
                  <a:bodyPr/>
                  <a:lstStyle/>
                  <a:p>
                    <a:r>
                      <a:rPr lang="en-US" dirty="0" smtClean="0"/>
                      <a:t>40,189</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C2F-4CBB-9281-3361E256B713}"/>
                </c:ext>
              </c:extLst>
            </c:dLbl>
            <c:delete val="1"/>
            <c:extLst xmlns:c16r2="http://schemas.microsoft.com/office/drawing/2015/06/chart">
              <c:ext xmlns:c15="http://schemas.microsoft.com/office/drawing/2012/chart" uri="{CE6537A1-D6FC-4f65-9D91-7224C49458BB}">
                <c15:showLeaderLines val="0"/>
              </c:ext>
            </c:extLst>
          </c:dLbls>
          <c:cat>
            <c:strRef>
              <c:f>Sheet2!$B$2:$B$28</c:f>
              <c:strCache>
                <c:ptCount val="27"/>
                <c:pt idx="0">
                  <c:v>India</c:v>
                </c:pt>
                <c:pt idx="1">
                  <c:v>United Kingdom</c:v>
                </c:pt>
                <c:pt idx="2">
                  <c:v>Oman</c:v>
                </c:pt>
                <c:pt idx="3">
                  <c:v>Netherlands</c:v>
                </c:pt>
                <c:pt idx="4">
                  <c:v>France</c:v>
                </c:pt>
                <c:pt idx="5">
                  <c:v>United States</c:v>
                </c:pt>
                <c:pt idx="6">
                  <c:v>Thailand</c:v>
                </c:pt>
                <c:pt idx="7">
                  <c:v>Italy</c:v>
                </c:pt>
                <c:pt idx="8">
                  <c:v>Australia</c:v>
                </c:pt>
                <c:pt idx="9">
                  <c:v>Pakistan</c:v>
                </c:pt>
                <c:pt idx="10">
                  <c:v>Egypt</c:v>
                </c:pt>
                <c:pt idx="11">
                  <c:v>Sri Lanka</c:v>
                </c:pt>
                <c:pt idx="12">
                  <c:v>Turkey</c:v>
                </c:pt>
                <c:pt idx="13">
                  <c:v>Philippines</c:v>
                </c:pt>
                <c:pt idx="14">
                  <c:v>Kenya</c:v>
                </c:pt>
                <c:pt idx="15">
                  <c:v>Lebanon</c:v>
                </c:pt>
                <c:pt idx="16">
                  <c:v>South Africa</c:v>
                </c:pt>
                <c:pt idx="17">
                  <c:v>Iran</c:v>
                </c:pt>
                <c:pt idx="18">
                  <c:v>Germany</c:v>
                </c:pt>
                <c:pt idx="19">
                  <c:v>Spain</c:v>
                </c:pt>
                <c:pt idx="20">
                  <c:v>China</c:v>
                </c:pt>
                <c:pt idx="21">
                  <c:v>Japan</c:v>
                </c:pt>
                <c:pt idx="22">
                  <c:v>Brazil</c:v>
                </c:pt>
                <c:pt idx="23">
                  <c:v>Bangladesh</c:v>
                </c:pt>
                <c:pt idx="24">
                  <c:v>Belgium</c:v>
                </c:pt>
                <c:pt idx="25">
                  <c:v>New Zealand</c:v>
                </c:pt>
                <c:pt idx="26">
                  <c:v>Malaysia</c:v>
                </c:pt>
              </c:strCache>
            </c:strRef>
          </c:cat>
          <c:val>
            <c:numRef>
              <c:f>Sheet2!$C$2:$C$28</c:f>
              <c:numCache>
                <c:formatCode>#,##0</c:formatCode>
                <c:ptCount val="27"/>
                <c:pt idx="0">
                  <c:v>283289</c:v>
                </c:pt>
                <c:pt idx="1">
                  <c:v>255509</c:v>
                </c:pt>
                <c:pt idx="2">
                  <c:v>183340</c:v>
                </c:pt>
                <c:pt idx="3">
                  <c:v>159483</c:v>
                </c:pt>
                <c:pt idx="4">
                  <c:v>130518</c:v>
                </c:pt>
                <c:pt idx="5">
                  <c:v>115238</c:v>
                </c:pt>
                <c:pt idx="6">
                  <c:v>74564</c:v>
                </c:pt>
                <c:pt idx="7">
                  <c:v>58683</c:v>
                </c:pt>
                <c:pt idx="8">
                  <c:v>55498</c:v>
                </c:pt>
                <c:pt idx="9">
                  <c:v>53585</c:v>
                </c:pt>
                <c:pt idx="10">
                  <c:v>41738</c:v>
                </c:pt>
                <c:pt idx="11">
                  <c:v>40189</c:v>
                </c:pt>
                <c:pt idx="12">
                  <c:v>32826</c:v>
                </c:pt>
                <c:pt idx="13">
                  <c:v>29010</c:v>
                </c:pt>
                <c:pt idx="14">
                  <c:v>27553</c:v>
                </c:pt>
                <c:pt idx="15">
                  <c:v>26327</c:v>
                </c:pt>
                <c:pt idx="16">
                  <c:v>25735</c:v>
                </c:pt>
                <c:pt idx="17">
                  <c:v>22284</c:v>
                </c:pt>
                <c:pt idx="18">
                  <c:v>20332</c:v>
                </c:pt>
                <c:pt idx="19">
                  <c:v>19421</c:v>
                </c:pt>
                <c:pt idx="20">
                  <c:v>18821</c:v>
                </c:pt>
                <c:pt idx="21">
                  <c:v>18335</c:v>
                </c:pt>
                <c:pt idx="22">
                  <c:v>16457</c:v>
                </c:pt>
                <c:pt idx="23">
                  <c:v>14408</c:v>
                </c:pt>
                <c:pt idx="24">
                  <c:v>14283</c:v>
                </c:pt>
                <c:pt idx="25">
                  <c:v>13863</c:v>
                </c:pt>
                <c:pt idx="26">
                  <c:v>11729</c:v>
                </c:pt>
              </c:numCache>
            </c:numRef>
          </c:val>
          <c:extLst xmlns:c16r2="http://schemas.microsoft.com/office/drawing/2015/06/chart">
            <c:ext xmlns:c16="http://schemas.microsoft.com/office/drawing/2014/chart" uri="{C3380CC4-5D6E-409C-BE32-E72D297353CC}">
              <c16:uniqueId val="{00000001-8C2F-4CBB-9281-3361E256B713}"/>
            </c:ext>
          </c:extLst>
        </c:ser>
        <c:dLbls/>
        <c:shape val="cylinder"/>
        <c:axId val="82111872"/>
        <c:axId val="82113664"/>
        <c:axId val="0"/>
      </c:bar3DChart>
      <c:catAx>
        <c:axId val="82111872"/>
        <c:scaling>
          <c:orientation val="minMax"/>
        </c:scaling>
        <c:axPos val="b"/>
        <c:numFmt formatCode="General" sourceLinked="0"/>
        <c:tickLblPos val="nextTo"/>
        <c:txPr>
          <a:bodyPr/>
          <a:lstStyle/>
          <a:p>
            <a:pPr>
              <a:defRPr sz="1100"/>
            </a:pPr>
            <a:endParaRPr lang="en-US"/>
          </a:p>
        </c:txPr>
        <c:crossAx val="82113664"/>
        <c:crosses val="autoZero"/>
        <c:auto val="1"/>
        <c:lblAlgn val="ctr"/>
        <c:lblOffset val="100"/>
      </c:catAx>
      <c:valAx>
        <c:axId val="82113664"/>
        <c:scaling>
          <c:orientation val="minMax"/>
        </c:scaling>
        <c:axPos val="l"/>
        <c:majorGridlines/>
        <c:numFmt formatCode="#,##0" sourceLinked="1"/>
        <c:tickLblPos val="nextTo"/>
        <c:crossAx val="82111872"/>
        <c:crosses val="autoZero"/>
        <c:crossBetween val="between"/>
      </c:valAx>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view3D>
      <c:rAngAx val="1"/>
    </c:view3D>
    <c:plotArea>
      <c:layout/>
      <c:bar3DChart>
        <c:barDir val="col"/>
        <c:grouping val="clustered"/>
        <c:ser>
          <c:idx val="0"/>
          <c:order val="0"/>
          <c:tx>
            <c:strRef>
              <c:f>Sheet1!$C$1</c:f>
              <c:strCache>
                <c:ptCount val="1"/>
                <c:pt idx="0">
                  <c:v>كمية الأغذية المستوردة بالطن</c:v>
                </c:pt>
              </c:strCache>
            </c:strRef>
          </c:tx>
          <c:dLbls>
            <c:dLbl>
              <c:idx val="33"/>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485-40C3-8BAD-1E0926876074}"/>
                </c:ext>
              </c:extLst>
            </c:dLbl>
            <c:delete val="1"/>
            <c:extLst xmlns:c16r2="http://schemas.microsoft.com/office/drawing/2015/06/chart">
              <c:ext xmlns:c15="http://schemas.microsoft.com/office/drawing/2012/chart" uri="{CE6537A1-D6FC-4f65-9D91-7224C49458BB}">
                <c15:showLeaderLines val="0"/>
              </c:ext>
            </c:extLst>
          </c:dLbls>
          <c:cat>
            <c:strRef>
              <c:f>Sheet1!$B$2:$B$35</c:f>
              <c:strCache>
                <c:ptCount val="34"/>
                <c:pt idx="0">
                  <c:v>India</c:v>
                </c:pt>
                <c:pt idx="1">
                  <c:v>Pakistan</c:v>
                </c:pt>
                <c:pt idx="2">
                  <c:v>Canada</c:v>
                </c:pt>
                <c:pt idx="3">
                  <c:v>China</c:v>
                </c:pt>
                <c:pt idx="4">
                  <c:v>Iran</c:v>
                </c:pt>
                <c:pt idx="5">
                  <c:v>South Africa</c:v>
                </c:pt>
                <c:pt idx="6">
                  <c:v>United States</c:v>
                </c:pt>
                <c:pt idx="7">
                  <c:v>Egypt</c:v>
                </c:pt>
                <c:pt idx="8">
                  <c:v>Australia</c:v>
                </c:pt>
                <c:pt idx="9">
                  <c:v>Oman</c:v>
                </c:pt>
                <c:pt idx="10">
                  <c:v>Turkey</c:v>
                </c:pt>
                <c:pt idx="11">
                  <c:v>Brazil</c:v>
                </c:pt>
                <c:pt idx="12">
                  <c:v>Romania</c:v>
                </c:pt>
                <c:pt idx="13">
                  <c:v>New Zealand</c:v>
                </c:pt>
                <c:pt idx="14">
                  <c:v>Thailand</c:v>
                </c:pt>
                <c:pt idx="15">
                  <c:v>Philippines</c:v>
                </c:pt>
                <c:pt idx="16">
                  <c:v>Netherlands</c:v>
                </c:pt>
                <c:pt idx="17">
                  <c:v>Italy</c:v>
                </c:pt>
                <c:pt idx="18">
                  <c:v>France</c:v>
                </c:pt>
                <c:pt idx="19">
                  <c:v>Malaysia</c:v>
                </c:pt>
                <c:pt idx="20">
                  <c:v>Spain</c:v>
                </c:pt>
                <c:pt idx="21">
                  <c:v>Vietnam</c:v>
                </c:pt>
                <c:pt idx="22">
                  <c:v>Ukraine</c:v>
                </c:pt>
                <c:pt idx="23">
                  <c:v>Indonesia</c:v>
                </c:pt>
                <c:pt idx="24">
                  <c:v>Germany</c:v>
                </c:pt>
                <c:pt idx="25">
                  <c:v>Lebanon</c:v>
                </c:pt>
                <c:pt idx="26">
                  <c:v>Kenya</c:v>
                </c:pt>
                <c:pt idx="27">
                  <c:v>Lithuania</c:v>
                </c:pt>
                <c:pt idx="28">
                  <c:v>Saudi Arabia</c:v>
                </c:pt>
                <c:pt idx="29">
                  <c:v>Argentina</c:v>
                </c:pt>
                <c:pt idx="30">
                  <c:v>United Kingdom</c:v>
                </c:pt>
                <c:pt idx="31">
                  <c:v>Myanmar</c:v>
                </c:pt>
                <c:pt idx="32">
                  <c:v>Ecuador</c:v>
                </c:pt>
                <c:pt idx="33">
                  <c:v>Sri Lanka</c:v>
                </c:pt>
              </c:strCache>
            </c:strRef>
          </c:cat>
          <c:val>
            <c:numRef>
              <c:f>Sheet1!$C$2:$C$35</c:f>
              <c:numCache>
                <c:formatCode>#,##0</c:formatCode>
                <c:ptCount val="34"/>
                <c:pt idx="0">
                  <c:v>1793132963.9300001</c:v>
                </c:pt>
                <c:pt idx="1">
                  <c:v>470655669.37</c:v>
                </c:pt>
                <c:pt idx="2">
                  <c:v>324311692.83999979</c:v>
                </c:pt>
                <c:pt idx="3">
                  <c:v>300025844.25999999</c:v>
                </c:pt>
                <c:pt idx="4">
                  <c:v>290867663.5</c:v>
                </c:pt>
                <c:pt idx="5">
                  <c:v>254361714.41</c:v>
                </c:pt>
                <c:pt idx="6">
                  <c:v>225064920.73999998</c:v>
                </c:pt>
                <c:pt idx="7">
                  <c:v>216247872.69</c:v>
                </c:pt>
                <c:pt idx="8">
                  <c:v>215124760.50999999</c:v>
                </c:pt>
                <c:pt idx="9">
                  <c:v>210297163.19</c:v>
                </c:pt>
                <c:pt idx="10">
                  <c:v>189231307.06999999</c:v>
                </c:pt>
                <c:pt idx="11">
                  <c:v>173766044.31</c:v>
                </c:pt>
                <c:pt idx="12">
                  <c:v>173212855.94</c:v>
                </c:pt>
                <c:pt idx="13">
                  <c:v>156385540.83000001</c:v>
                </c:pt>
                <c:pt idx="14">
                  <c:v>146815449.76999998</c:v>
                </c:pt>
                <c:pt idx="15">
                  <c:v>132700771.66999999</c:v>
                </c:pt>
                <c:pt idx="16">
                  <c:v>123886617.40000002</c:v>
                </c:pt>
                <c:pt idx="17">
                  <c:v>112002998.54000002</c:v>
                </c:pt>
                <c:pt idx="18">
                  <c:v>110214361.61999999</c:v>
                </c:pt>
                <c:pt idx="19">
                  <c:v>107835283.18000001</c:v>
                </c:pt>
                <c:pt idx="20">
                  <c:v>102604764.70999999</c:v>
                </c:pt>
                <c:pt idx="21">
                  <c:v>84271555.109999999</c:v>
                </c:pt>
                <c:pt idx="22">
                  <c:v>77987633.129999921</c:v>
                </c:pt>
                <c:pt idx="23">
                  <c:v>76766697.689999998</c:v>
                </c:pt>
                <c:pt idx="24">
                  <c:v>73422310.579999998</c:v>
                </c:pt>
                <c:pt idx="25">
                  <c:v>69978465.049999997</c:v>
                </c:pt>
                <c:pt idx="26">
                  <c:v>68099445.859999999</c:v>
                </c:pt>
                <c:pt idx="27">
                  <c:v>67131764.470000014</c:v>
                </c:pt>
                <c:pt idx="28">
                  <c:v>61924433.690000013</c:v>
                </c:pt>
                <c:pt idx="29">
                  <c:v>60045809.490000002</c:v>
                </c:pt>
                <c:pt idx="30">
                  <c:v>52307265.260000013</c:v>
                </c:pt>
                <c:pt idx="31">
                  <c:v>49918144.57</c:v>
                </c:pt>
                <c:pt idx="32">
                  <c:v>46862606.309999995</c:v>
                </c:pt>
                <c:pt idx="33">
                  <c:v>43108505.82</c:v>
                </c:pt>
              </c:numCache>
            </c:numRef>
          </c:val>
          <c:extLst xmlns:c16r2="http://schemas.microsoft.com/office/drawing/2015/06/chart">
            <c:ext xmlns:c16="http://schemas.microsoft.com/office/drawing/2014/chart" uri="{C3380CC4-5D6E-409C-BE32-E72D297353CC}">
              <c16:uniqueId val="{00000001-1485-40C3-8BAD-1E0926876074}"/>
            </c:ext>
          </c:extLst>
        </c:ser>
        <c:dLbls/>
        <c:shape val="cylinder"/>
        <c:axId val="82136448"/>
        <c:axId val="82142336"/>
        <c:axId val="0"/>
      </c:bar3DChart>
      <c:catAx>
        <c:axId val="82136448"/>
        <c:scaling>
          <c:orientation val="minMax"/>
        </c:scaling>
        <c:axPos val="b"/>
        <c:numFmt formatCode="General" sourceLinked="0"/>
        <c:tickLblPos val="nextTo"/>
        <c:crossAx val="82142336"/>
        <c:crosses val="autoZero"/>
        <c:auto val="1"/>
        <c:lblAlgn val="ctr"/>
        <c:lblOffset val="100"/>
      </c:catAx>
      <c:valAx>
        <c:axId val="82142336"/>
        <c:scaling>
          <c:orientation val="minMax"/>
        </c:scaling>
        <c:axPos val="l"/>
        <c:majorGridlines/>
        <c:numFmt formatCode="#,##0" sourceLinked="1"/>
        <c:tickLblPos val="nextTo"/>
        <c:crossAx val="82136448"/>
        <c:crosses val="autoZero"/>
        <c:crossBetween val="between"/>
      </c:valAx>
    </c:plotArea>
    <c:plotVisOnly val="1"/>
    <c:dispBlanksAs val="gap"/>
  </c:chart>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lang val="en-US"/>
  <c:chart>
    <c:title/>
    <c:view3D>
      <c:rAngAx val="1"/>
    </c:view3D>
    <c:plotArea>
      <c:layout/>
      <c:bar3DChart>
        <c:barDir val="col"/>
        <c:grouping val="clustered"/>
        <c:ser>
          <c:idx val="0"/>
          <c:order val="0"/>
          <c:tx>
            <c:strRef>
              <c:f>Sheet2!$C$1</c:f>
              <c:strCache>
                <c:ptCount val="1"/>
                <c:pt idx="0">
                  <c:v>نتائج التفتيش (المخالفات)</c:v>
                </c:pt>
              </c:strCache>
            </c:strRef>
          </c:tx>
          <c:cat>
            <c:strRef>
              <c:f>Sheet2!$B$2:$B$39</c:f>
              <c:strCache>
                <c:ptCount val="38"/>
                <c:pt idx="0">
                  <c:v>United Kingdom</c:v>
                </c:pt>
                <c:pt idx="1">
                  <c:v>France</c:v>
                </c:pt>
                <c:pt idx="2">
                  <c:v>India</c:v>
                </c:pt>
                <c:pt idx="3">
                  <c:v>United States</c:v>
                </c:pt>
                <c:pt idx="4">
                  <c:v>Italy</c:v>
                </c:pt>
                <c:pt idx="5">
                  <c:v>Australia</c:v>
                </c:pt>
                <c:pt idx="6">
                  <c:v>Japan</c:v>
                </c:pt>
                <c:pt idx="7">
                  <c:v>Netherlands</c:v>
                </c:pt>
                <c:pt idx="8">
                  <c:v>Ireland</c:v>
                </c:pt>
                <c:pt idx="9">
                  <c:v>Germany</c:v>
                </c:pt>
                <c:pt idx="10">
                  <c:v>Brazil</c:v>
                </c:pt>
                <c:pt idx="11">
                  <c:v>Belgium</c:v>
                </c:pt>
                <c:pt idx="12">
                  <c:v>Pakistan</c:v>
                </c:pt>
                <c:pt idx="13">
                  <c:v>Kenya</c:v>
                </c:pt>
                <c:pt idx="14">
                  <c:v>New Zealand</c:v>
                </c:pt>
                <c:pt idx="15">
                  <c:v>Turkey</c:v>
                </c:pt>
                <c:pt idx="16">
                  <c:v>South Africa</c:v>
                </c:pt>
                <c:pt idx="17">
                  <c:v>Oman</c:v>
                </c:pt>
                <c:pt idx="18">
                  <c:v>Philippines</c:v>
                </c:pt>
                <c:pt idx="19">
                  <c:v>Thailand</c:v>
                </c:pt>
                <c:pt idx="20">
                  <c:v>Spain</c:v>
                </c:pt>
                <c:pt idx="21">
                  <c:v>Greece</c:v>
                </c:pt>
                <c:pt idx="22">
                  <c:v>Canada</c:v>
                </c:pt>
                <c:pt idx="23">
                  <c:v>China</c:v>
                </c:pt>
                <c:pt idx="24">
                  <c:v>Saudi Arabia</c:v>
                </c:pt>
                <c:pt idx="25">
                  <c:v>Egypt</c:v>
                </c:pt>
                <c:pt idx="26">
                  <c:v>Iran</c:v>
                </c:pt>
                <c:pt idx="27">
                  <c:v>Malaysia</c:v>
                </c:pt>
                <c:pt idx="28">
                  <c:v>Norway</c:v>
                </c:pt>
                <c:pt idx="29">
                  <c:v>Singapore</c:v>
                </c:pt>
                <c:pt idx="30">
                  <c:v>Ukraine</c:v>
                </c:pt>
                <c:pt idx="31">
                  <c:v>Korea(South)</c:v>
                </c:pt>
                <c:pt idx="32">
                  <c:v>Switzerland</c:v>
                </c:pt>
                <c:pt idx="33">
                  <c:v>Austria</c:v>
                </c:pt>
                <c:pt idx="34">
                  <c:v>Poland</c:v>
                </c:pt>
                <c:pt idx="35">
                  <c:v>Lebanon</c:v>
                </c:pt>
                <c:pt idx="36">
                  <c:v>Argentina</c:v>
                </c:pt>
                <c:pt idx="37">
                  <c:v>Sri Lanka</c:v>
                </c:pt>
              </c:strCache>
            </c:strRef>
          </c:cat>
          <c:val>
            <c:numRef>
              <c:f>Sheet2!$C$2:$C$39</c:f>
              <c:numCache>
                <c:formatCode>#,##0</c:formatCode>
                <c:ptCount val="38"/>
                <c:pt idx="0">
                  <c:v>96578</c:v>
                </c:pt>
                <c:pt idx="1">
                  <c:v>90697</c:v>
                </c:pt>
                <c:pt idx="2">
                  <c:v>61053</c:v>
                </c:pt>
                <c:pt idx="3">
                  <c:v>40292</c:v>
                </c:pt>
                <c:pt idx="4">
                  <c:v>32446</c:v>
                </c:pt>
                <c:pt idx="5">
                  <c:v>23958</c:v>
                </c:pt>
                <c:pt idx="6">
                  <c:v>19220</c:v>
                </c:pt>
                <c:pt idx="7">
                  <c:v>13613</c:v>
                </c:pt>
                <c:pt idx="8">
                  <c:v>11849</c:v>
                </c:pt>
                <c:pt idx="9">
                  <c:v>10657</c:v>
                </c:pt>
                <c:pt idx="10">
                  <c:v>9840</c:v>
                </c:pt>
                <c:pt idx="11">
                  <c:v>9120</c:v>
                </c:pt>
                <c:pt idx="12">
                  <c:v>8765</c:v>
                </c:pt>
                <c:pt idx="13">
                  <c:v>8479</c:v>
                </c:pt>
                <c:pt idx="14">
                  <c:v>8012</c:v>
                </c:pt>
                <c:pt idx="15">
                  <c:v>7783</c:v>
                </c:pt>
                <c:pt idx="16">
                  <c:v>7594</c:v>
                </c:pt>
                <c:pt idx="17">
                  <c:v>6946</c:v>
                </c:pt>
                <c:pt idx="18">
                  <c:v>6206</c:v>
                </c:pt>
                <c:pt idx="19">
                  <c:v>5529</c:v>
                </c:pt>
                <c:pt idx="20">
                  <c:v>5159</c:v>
                </c:pt>
                <c:pt idx="21">
                  <c:v>5097</c:v>
                </c:pt>
                <c:pt idx="22">
                  <c:v>3894</c:v>
                </c:pt>
                <c:pt idx="23">
                  <c:v>3825</c:v>
                </c:pt>
                <c:pt idx="24">
                  <c:v>3701</c:v>
                </c:pt>
                <c:pt idx="25">
                  <c:v>3103</c:v>
                </c:pt>
                <c:pt idx="26">
                  <c:v>3059</c:v>
                </c:pt>
                <c:pt idx="27">
                  <c:v>3013</c:v>
                </c:pt>
                <c:pt idx="28">
                  <c:v>2708</c:v>
                </c:pt>
                <c:pt idx="29">
                  <c:v>2610</c:v>
                </c:pt>
                <c:pt idx="30">
                  <c:v>2324</c:v>
                </c:pt>
                <c:pt idx="31">
                  <c:v>2132</c:v>
                </c:pt>
                <c:pt idx="32">
                  <c:v>2050</c:v>
                </c:pt>
                <c:pt idx="33">
                  <c:v>1995</c:v>
                </c:pt>
                <c:pt idx="34">
                  <c:v>1931</c:v>
                </c:pt>
                <c:pt idx="35">
                  <c:v>1927</c:v>
                </c:pt>
                <c:pt idx="36">
                  <c:v>1834</c:v>
                </c:pt>
                <c:pt idx="37">
                  <c:v>1803</c:v>
                </c:pt>
              </c:numCache>
            </c:numRef>
          </c:val>
          <c:extLst xmlns:c16r2="http://schemas.microsoft.com/office/drawing/2015/06/chart">
            <c:ext xmlns:c16="http://schemas.microsoft.com/office/drawing/2014/chart" uri="{C3380CC4-5D6E-409C-BE32-E72D297353CC}">
              <c16:uniqueId val="{00000000-60F6-4156-A199-09F98FA6FD54}"/>
            </c:ext>
          </c:extLst>
        </c:ser>
        <c:dLbls/>
        <c:shape val="cylinder"/>
        <c:axId val="82163968"/>
        <c:axId val="82173952"/>
        <c:axId val="0"/>
      </c:bar3DChart>
      <c:catAx>
        <c:axId val="82163968"/>
        <c:scaling>
          <c:orientation val="minMax"/>
        </c:scaling>
        <c:axPos val="b"/>
        <c:numFmt formatCode="General" sourceLinked="0"/>
        <c:tickLblPos val="nextTo"/>
        <c:crossAx val="82173952"/>
        <c:crosses val="autoZero"/>
        <c:auto val="1"/>
        <c:lblAlgn val="ctr"/>
        <c:lblOffset val="100"/>
      </c:catAx>
      <c:valAx>
        <c:axId val="82173952"/>
        <c:scaling>
          <c:orientation val="minMax"/>
        </c:scaling>
        <c:axPos val="l"/>
        <c:majorGridlines/>
        <c:numFmt formatCode="#,##0" sourceLinked="1"/>
        <c:tickLblPos val="nextTo"/>
        <c:crossAx val="82163968"/>
        <c:crosses val="autoZero"/>
        <c:crossBetween val="between"/>
      </c:valAx>
    </c:plotArea>
    <c:plotVisOnly val="1"/>
    <c:dispBlanksAs val="gap"/>
  </c:chart>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4"/>
  <c:chart>
    <c:title/>
    <c:view3D>
      <c:depthPercent val="100"/>
      <c:rAngAx val="1"/>
    </c:view3D>
    <c:plotArea>
      <c:layout/>
      <c:bar3DChart>
        <c:barDir val="col"/>
        <c:grouping val="clustered"/>
        <c:ser>
          <c:idx val="0"/>
          <c:order val="0"/>
          <c:tx>
            <c:strRef>
              <c:f>Sheet1!$B$2</c:f>
              <c:strCache>
                <c:ptCount val="1"/>
                <c:pt idx="0">
                  <c:v>Total item contraventions</c:v>
                </c:pt>
              </c:strCache>
            </c:strRef>
          </c:tx>
          <c:dLbls>
            <c:dLbl>
              <c:idx val="0"/>
              <c:layout>
                <c:manualLayout>
                  <c:x val="3.611111111111117E-2"/>
                  <c:y val="-5.0925925925925992E-2"/>
                </c:manualLayout>
              </c:layout>
              <c:tx>
                <c:rich>
                  <a:bodyPr/>
                  <a:lstStyle/>
                  <a:p>
                    <a:r>
                      <a:rPr lang="en-US" sz="2400" dirty="0" smtClean="0"/>
                      <a:t>1,759</a:t>
                    </a:r>
                    <a:endParaRPr lang="en-US" sz="2400"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FA1-49E9-9C35-3508FE602428}"/>
                </c:ext>
              </c:extLst>
            </c:dLbl>
            <c:spPr>
              <a:noFill/>
              <a:ln>
                <a:noFill/>
              </a:ln>
              <a:effectLst/>
            </c:spPr>
            <c:txPr>
              <a:bodyPr/>
              <a:lstStyle/>
              <a:p>
                <a:pPr>
                  <a:defRPr sz="3200" b="1">
                    <a:solidFill>
                      <a:srgbClr val="FF0000"/>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numRef>
              <c:f>Sheet1!$C$2</c:f>
              <c:numCache>
                <c:formatCode>General</c:formatCode>
                <c:ptCount val="1"/>
                <c:pt idx="0">
                  <c:v>2016</c:v>
                </c:pt>
              </c:numCache>
            </c:numRef>
          </c:cat>
          <c:val>
            <c:numRef>
              <c:f>Sheet1!$B$3</c:f>
              <c:numCache>
                <c:formatCode>#,##0</c:formatCode>
                <c:ptCount val="1"/>
                <c:pt idx="0">
                  <c:v>8766</c:v>
                </c:pt>
              </c:numCache>
            </c:numRef>
          </c:val>
          <c:extLst xmlns:c16r2="http://schemas.microsoft.com/office/drawing/2015/06/chart">
            <c:ext xmlns:c16="http://schemas.microsoft.com/office/drawing/2014/chart" uri="{C3380CC4-5D6E-409C-BE32-E72D297353CC}">
              <c16:uniqueId val="{00000001-3FA1-49E9-9C35-3508FE602428}"/>
            </c:ext>
          </c:extLst>
        </c:ser>
        <c:dLbls/>
        <c:shape val="cone"/>
        <c:axId val="82556032"/>
        <c:axId val="82557568"/>
        <c:axId val="0"/>
      </c:bar3DChart>
      <c:catAx>
        <c:axId val="82556032"/>
        <c:scaling>
          <c:orientation val="minMax"/>
        </c:scaling>
        <c:axPos val="b"/>
        <c:numFmt formatCode="General" sourceLinked="1"/>
        <c:tickLblPos val="nextTo"/>
        <c:txPr>
          <a:bodyPr/>
          <a:lstStyle/>
          <a:p>
            <a:pPr>
              <a:defRPr sz="2000"/>
            </a:pPr>
            <a:endParaRPr lang="en-US"/>
          </a:p>
        </c:txPr>
        <c:crossAx val="82557568"/>
        <c:crosses val="autoZero"/>
        <c:auto val="1"/>
        <c:lblAlgn val="ctr"/>
        <c:lblOffset val="100"/>
      </c:catAx>
      <c:valAx>
        <c:axId val="82557568"/>
        <c:scaling>
          <c:orientation val="minMax"/>
        </c:scaling>
        <c:axPos val="l"/>
        <c:majorGridlines/>
        <c:numFmt formatCode="#,##0" sourceLinked="1"/>
        <c:tickLblPos val="nextTo"/>
        <c:crossAx val="82556032"/>
        <c:crosses val="autoZero"/>
        <c:crossBetween val="between"/>
      </c:valAx>
      <c:spPr>
        <a:noFill/>
        <a:ln w="25400">
          <a:noFill/>
        </a:ln>
      </c:spPr>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b="1" i="0" u="none" strike="noStrike" baseline="0">
                <a:solidFill>
                  <a:srgbClr val="000000"/>
                </a:solidFill>
                <a:latin typeface="Calibri"/>
                <a:ea typeface="Calibri"/>
                <a:cs typeface="Calibri"/>
              </a:defRPr>
            </a:pPr>
            <a:r>
              <a:rPr lang="en-US"/>
              <a:t>Total samples Unfit 8.4 %</a:t>
            </a:r>
          </a:p>
        </c:rich>
      </c:tx>
    </c:title>
    <c:view3D>
      <c:rotX val="30"/>
      <c:perspective val="30"/>
    </c:view3D>
    <c:plotArea>
      <c:layout/>
      <c:pie3DChart>
        <c:varyColors val="1"/>
        <c:ser>
          <c:idx val="0"/>
          <c:order val="0"/>
          <c:dLbls>
            <c:dLbl>
              <c:idx val="0"/>
              <c:layout>
                <c:manualLayout>
                  <c:x val="-0.12224059492563444"/>
                  <c:y val="-0.28858778069408036"/>
                </c:manualLayout>
              </c:layout>
              <c:tx>
                <c:rich>
                  <a:bodyPr/>
                  <a:lstStyle/>
                  <a:p>
                    <a:r>
                      <a:rPr lang="en-US" sz="2000"/>
                      <a:t>91.6%</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F60-4005-B07C-B743D38D61E2}"/>
                </c:ext>
              </c:extLst>
            </c:dLbl>
            <c:dLbl>
              <c:idx val="1"/>
              <c:layout>
                <c:manualLayout>
                  <c:x val="3.0454177602799688E-2"/>
                  <c:y val="-3.6854768153980776E-3"/>
                </c:manualLayout>
              </c:layout>
              <c:tx>
                <c:rich>
                  <a:bodyPr/>
                  <a:lstStyle/>
                  <a:p>
                    <a:r>
                      <a:rPr lang="en-US" sz="2000">
                        <a:solidFill>
                          <a:srgbClr val="FF0000"/>
                        </a:solidFill>
                      </a:rPr>
                      <a:t>8.4 %</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F60-4005-B07C-B743D38D61E2}"/>
                </c:ext>
              </c:extLst>
            </c:dLbl>
            <c:spPr>
              <a:noFill/>
              <a:ln>
                <a:noFill/>
              </a:ln>
              <a:effectLst/>
            </c:spPr>
            <c:txPr>
              <a:bodyPr/>
              <a:lstStyle/>
              <a:p>
                <a:pPr>
                  <a:defRPr sz="1200" b="1" i="0" u="none" strike="noStrike" baseline="0">
                    <a:solidFill>
                      <a:srgbClr val="FFFF00"/>
                    </a:solidFill>
                    <a:latin typeface="Calibri"/>
                    <a:ea typeface="Calibri"/>
                    <a:cs typeface="Calibri"/>
                  </a:defRPr>
                </a:pPr>
                <a:endParaRPr lang="en-US"/>
              </a:p>
            </c:txPr>
            <c:showPercent val="1"/>
            <c:showLeaderLines val="1"/>
            <c:extLst xmlns:c16r2="http://schemas.microsoft.com/office/drawing/2015/06/chart">
              <c:ext xmlns:c15="http://schemas.microsoft.com/office/drawing/2012/chart" uri="{CE6537A1-D6FC-4f65-9D91-7224C49458BB}"/>
            </c:extLst>
          </c:dLbls>
          <c:cat>
            <c:strRef>
              <c:f>'Sri Lanka Statistic 2016'!$G$2:$H$2</c:f>
              <c:strCache>
                <c:ptCount val="2"/>
                <c:pt idx="0">
                  <c:v>Total samples collected</c:v>
                </c:pt>
                <c:pt idx="1">
                  <c:v>Total samples Unfit</c:v>
                </c:pt>
              </c:strCache>
            </c:strRef>
          </c:cat>
          <c:val>
            <c:numRef>
              <c:f>'Sri Lanka Statistic 2016'!$G$3:$H$3</c:f>
              <c:numCache>
                <c:formatCode>General</c:formatCode>
                <c:ptCount val="2"/>
                <c:pt idx="0" formatCode="#,##0">
                  <c:v>143</c:v>
                </c:pt>
                <c:pt idx="1">
                  <c:v>12</c:v>
                </c:pt>
              </c:numCache>
            </c:numRef>
          </c:val>
          <c:extLst xmlns:c16r2="http://schemas.microsoft.com/office/drawing/2015/06/chart">
            <c:ext xmlns:c16="http://schemas.microsoft.com/office/drawing/2014/chart" uri="{C3380CC4-5D6E-409C-BE32-E72D297353CC}">
              <c16:uniqueId val="{00000002-9F60-4005-B07C-B743D38D61E2}"/>
            </c:ext>
          </c:extLst>
        </c:ser>
        <c:dLbls/>
      </c:pie3DChart>
      <c:spPr>
        <a:noFill/>
        <a:ln w="25400">
          <a:noFill/>
        </a:ln>
      </c:spPr>
    </c:plotArea>
    <c:legend>
      <c:legendPos val="t"/>
      <c:txPr>
        <a:bodyPr/>
        <a:lstStyle/>
        <a:p>
          <a:pPr>
            <a:defRPr sz="920" b="0" i="0" u="none" strike="noStrike" baseline="0">
              <a:solidFill>
                <a:srgbClr val="000000"/>
              </a:solidFill>
              <a:latin typeface="Calibri"/>
              <a:ea typeface="Calibri"/>
              <a:cs typeface="Calibri"/>
            </a:defRPr>
          </a:pPr>
          <a:endParaRPr lang="en-US"/>
        </a:p>
      </c:txPr>
    </c:legend>
    <c:plotVisOnly val="1"/>
    <c:dispBlanksAs val="zero"/>
  </c:chart>
  <c:spPr>
    <a:solidFill>
      <a:schemeClr val="accent2">
        <a:lumMod val="20000"/>
        <a:lumOff val="80000"/>
      </a:schemeClr>
    </a:solidFill>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6"/>
  <c:chart>
    <c:title>
      <c:tx>
        <c:rich>
          <a:bodyPr/>
          <a:lstStyle/>
          <a:p>
            <a:pPr>
              <a:defRPr sz="1800" b="1" i="0" u="none" strike="noStrike" baseline="0">
                <a:solidFill>
                  <a:srgbClr val="000000"/>
                </a:solidFill>
                <a:latin typeface="Calibri"/>
                <a:ea typeface="Calibri"/>
                <a:cs typeface="Calibri"/>
              </a:defRPr>
            </a:pPr>
            <a:r>
              <a:rPr lang="en-US"/>
              <a:t>Certificates Fines 8 %</a:t>
            </a:r>
          </a:p>
        </c:rich>
      </c:tx>
    </c:title>
    <c:view3D>
      <c:rotX val="30"/>
      <c:perspective val="30"/>
    </c:view3D>
    <c:plotArea>
      <c:layout/>
      <c:pie3DChart>
        <c:varyColors val="1"/>
        <c:ser>
          <c:idx val="0"/>
          <c:order val="0"/>
          <c:dLbls>
            <c:dLbl>
              <c:idx val="0"/>
              <c:layout>
                <c:manualLayout>
                  <c:x val="-0.1295487706893782"/>
                  <c:y val="-0.28161380869058034"/>
                </c:manualLayout>
              </c:layout>
              <c:tx>
                <c:rich>
                  <a:bodyPr/>
                  <a:lstStyle/>
                  <a:p>
                    <a:r>
                      <a:rPr lang="en-US" sz="1800"/>
                      <a:t>92 %</a:t>
                    </a:r>
                  </a:p>
                </c:rich>
              </c:tx>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6801-4783-8C8A-9D299CFF80C0}"/>
                </c:ext>
              </c:extLst>
            </c:dLbl>
            <c:dLbl>
              <c:idx val="1"/>
              <c:tx>
                <c:rich>
                  <a:bodyPr/>
                  <a:lstStyle/>
                  <a:p>
                    <a:pPr>
                      <a:defRPr sz="1200" b="1" i="0" u="none" strike="noStrike" baseline="0">
                        <a:solidFill>
                          <a:srgbClr val="FF0000"/>
                        </a:solidFill>
                        <a:latin typeface="Calibri"/>
                        <a:ea typeface="Calibri"/>
                        <a:cs typeface="Calibri"/>
                      </a:defRPr>
                    </a:pPr>
                    <a:r>
                      <a:rPr lang="en-US" sz="1800"/>
                      <a:t>8%</a:t>
                    </a:r>
                  </a:p>
                </c:rich>
              </c:tx>
              <c:spPr/>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801-4783-8C8A-9D299CFF80C0}"/>
                </c:ext>
              </c:extLst>
            </c:dLbl>
            <c:spPr>
              <a:noFill/>
              <a:ln>
                <a:noFill/>
              </a:ln>
              <a:effectLst/>
            </c:spPr>
            <c:txPr>
              <a:bodyPr/>
              <a:lstStyle/>
              <a:p>
                <a:pPr>
                  <a:defRPr sz="1200" b="1" i="0" u="none" strike="noStrike" baseline="0">
                    <a:solidFill>
                      <a:srgbClr val="FFFF00"/>
                    </a:solidFill>
                    <a:latin typeface="Calibri"/>
                    <a:ea typeface="Calibri"/>
                    <a:cs typeface="Calibri"/>
                  </a:defRPr>
                </a:pPr>
                <a:endParaRPr lang="en-US"/>
              </a:p>
            </c:txPr>
            <c:showPercent val="1"/>
            <c:showLeaderLines val="1"/>
            <c:extLst xmlns:c16r2="http://schemas.microsoft.com/office/drawing/2015/06/chart">
              <c:ext xmlns:c15="http://schemas.microsoft.com/office/drawing/2012/chart" uri="{CE6537A1-D6FC-4f65-9D91-7224C49458BB}"/>
            </c:extLst>
          </c:dLbls>
          <c:cat>
            <c:strRef>
              <c:f>'Sri Lanka Statistic 2016'!$I$2:$J$2</c:f>
              <c:strCache>
                <c:ptCount val="2"/>
                <c:pt idx="0">
                  <c:v>Undertaking Certificate</c:v>
                </c:pt>
                <c:pt idx="1">
                  <c:v>Certificates Number Fines</c:v>
                </c:pt>
              </c:strCache>
            </c:strRef>
          </c:cat>
          <c:val>
            <c:numRef>
              <c:f>'Sri Lanka Statistic 2016'!$I$3:$J$3</c:f>
              <c:numCache>
                <c:formatCode>General</c:formatCode>
                <c:ptCount val="2"/>
                <c:pt idx="0" formatCode="#,##0">
                  <c:v>74</c:v>
                </c:pt>
                <c:pt idx="1">
                  <c:v>6</c:v>
                </c:pt>
              </c:numCache>
            </c:numRef>
          </c:val>
          <c:extLst xmlns:c16r2="http://schemas.microsoft.com/office/drawing/2015/06/chart">
            <c:ext xmlns:c16="http://schemas.microsoft.com/office/drawing/2014/chart" uri="{C3380CC4-5D6E-409C-BE32-E72D297353CC}">
              <c16:uniqueId val="{00000002-6801-4783-8C8A-9D299CFF80C0}"/>
            </c:ext>
          </c:extLst>
        </c:ser>
        <c:dLbls/>
      </c:pie3DChart>
      <c:spPr>
        <a:noFill/>
        <a:ln w="25400">
          <a:noFill/>
        </a:ln>
      </c:spPr>
    </c:plotArea>
    <c:legend>
      <c:legendPos val="t"/>
      <c:txPr>
        <a:bodyPr/>
        <a:lstStyle/>
        <a:p>
          <a:pPr>
            <a:defRPr sz="920" b="0" i="0" u="none" strike="noStrike" baseline="0">
              <a:solidFill>
                <a:srgbClr val="000000"/>
              </a:solidFill>
              <a:latin typeface="Calibri"/>
              <a:ea typeface="Calibri"/>
              <a:cs typeface="Calibri"/>
            </a:defRPr>
          </a:pPr>
          <a:endParaRPr lang="en-US"/>
        </a:p>
      </c:txPr>
    </c:legend>
    <c:plotVisOnly val="1"/>
    <c:dispBlanksAs val="zero"/>
  </c:chart>
  <c:spPr>
    <a:solidFill>
      <a:schemeClr val="accent4">
        <a:lumMod val="20000"/>
        <a:lumOff val="80000"/>
      </a:schemeClr>
    </a:solidFill>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6"/>
  <c:chart>
    <c:title>
      <c:tx>
        <c:rich>
          <a:bodyPr/>
          <a:lstStyle/>
          <a:p>
            <a:pPr>
              <a:defRPr sz="1800" b="1" i="0" u="none" strike="noStrike" baseline="0">
                <a:solidFill>
                  <a:srgbClr val="000000"/>
                </a:solidFill>
                <a:latin typeface="Calibri"/>
                <a:ea typeface="Calibri"/>
                <a:cs typeface="Calibri"/>
              </a:defRPr>
            </a:pPr>
            <a:r>
              <a:rPr lang="en-US"/>
              <a:t>Total item contraventions 4.4 %</a:t>
            </a:r>
          </a:p>
        </c:rich>
      </c:tx>
    </c:title>
    <c:view3D>
      <c:rotX val="30"/>
      <c:perspective val="30"/>
    </c:view3D>
    <c:plotArea>
      <c:layout/>
      <c:pie3DChart>
        <c:varyColors val="1"/>
        <c:ser>
          <c:idx val="0"/>
          <c:order val="0"/>
          <c:tx>
            <c:strRef>
              <c:f>'Sri Lanka Statistic 2016'!$D$2</c:f>
              <c:strCache>
                <c:ptCount val="1"/>
                <c:pt idx="0">
                  <c:v>Total item contraventions</c:v>
                </c:pt>
              </c:strCache>
            </c:strRef>
          </c:tx>
          <c:dLbls>
            <c:dLbl>
              <c:idx val="0"/>
              <c:layout>
                <c:manualLayout>
                  <c:x val="-0.17594313210848669"/>
                  <c:y val="-0.26388888888888951"/>
                </c:manualLayout>
              </c:layout>
              <c:tx>
                <c:rich>
                  <a:bodyPr/>
                  <a:lstStyle/>
                  <a:p>
                    <a:pPr>
                      <a:defRPr sz="2000" b="1" i="0" u="none" strike="noStrike" baseline="0">
                        <a:solidFill>
                          <a:srgbClr val="FFFF00"/>
                        </a:solidFill>
                        <a:latin typeface="Calibri"/>
                        <a:ea typeface="Calibri"/>
                        <a:cs typeface="Calibri"/>
                      </a:defRPr>
                    </a:pPr>
                    <a:r>
                      <a:rPr lang="en-US"/>
                      <a:t>40,189</a:t>
                    </a:r>
                  </a:p>
                </c:rich>
              </c:tx>
              <c:spPr/>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72E-4A99-A491-34CA9F8E91C8}"/>
                </c:ext>
              </c:extLst>
            </c:dLbl>
            <c:dLbl>
              <c:idx val="1"/>
              <c:layout>
                <c:manualLayout>
                  <c:x val="6.2177384076990402E-2"/>
                  <c:y val="-6.153397491980182E-4"/>
                </c:manualLayout>
              </c:layout>
              <c:tx>
                <c:rich>
                  <a:bodyPr/>
                  <a:lstStyle/>
                  <a:p>
                    <a:pPr>
                      <a:defRPr sz="2000" b="1" i="0" u="none" strike="noStrike" baseline="0">
                        <a:solidFill>
                          <a:srgbClr val="FFFF00"/>
                        </a:solidFill>
                        <a:latin typeface="Calibri"/>
                        <a:ea typeface="Calibri"/>
                        <a:cs typeface="Calibri"/>
                      </a:defRPr>
                    </a:pPr>
                    <a:r>
                      <a:rPr lang="en-US">
                        <a:solidFill>
                          <a:srgbClr val="FF0000"/>
                        </a:solidFill>
                      </a:rPr>
                      <a:t>1,759</a:t>
                    </a:r>
                  </a:p>
                </c:rich>
              </c:tx>
              <c:spPr/>
              <c:dLblPos val="bestFit"/>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72E-4A99-A491-34CA9F8E91C8}"/>
                </c:ext>
              </c:extLst>
            </c:dLbl>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showPercent val="1"/>
            <c:showLeaderLines val="1"/>
            <c:extLst xmlns:c16r2="http://schemas.microsoft.com/office/drawing/2015/06/chart">
              <c:ext xmlns:c15="http://schemas.microsoft.com/office/drawing/2012/chart" uri="{CE6537A1-D6FC-4f65-9D91-7224C49458BB}"/>
            </c:extLst>
          </c:dLbls>
          <c:cat>
            <c:strRef>
              <c:f>'Sri Lanka Statistic 2016'!$C$2:$D$2</c:f>
              <c:strCache>
                <c:ptCount val="2"/>
                <c:pt idx="0">
                  <c:v> No of items imported</c:v>
                </c:pt>
                <c:pt idx="1">
                  <c:v>Total item contraventions</c:v>
                </c:pt>
              </c:strCache>
            </c:strRef>
          </c:cat>
          <c:val>
            <c:numRef>
              <c:f>'Sri Lanka Statistic 2016'!$C$3:$D$3</c:f>
              <c:numCache>
                <c:formatCode>#,##0</c:formatCode>
                <c:ptCount val="2"/>
                <c:pt idx="0">
                  <c:v>40189</c:v>
                </c:pt>
                <c:pt idx="1">
                  <c:v>1759</c:v>
                </c:pt>
              </c:numCache>
            </c:numRef>
          </c:val>
          <c:extLst xmlns:c16r2="http://schemas.microsoft.com/office/drawing/2015/06/chart">
            <c:ext xmlns:c16="http://schemas.microsoft.com/office/drawing/2014/chart" uri="{C3380CC4-5D6E-409C-BE32-E72D297353CC}">
              <c16:uniqueId val="{00000002-872E-4A99-A491-34CA9F8E91C8}"/>
            </c:ext>
          </c:extLst>
        </c:ser>
        <c:dLbls/>
      </c:pie3DChart>
      <c:spPr>
        <a:noFill/>
        <a:ln w="25400">
          <a:noFill/>
        </a:ln>
      </c:spPr>
    </c:plotArea>
    <c:legend>
      <c:legendPos val="t"/>
      <c:layout>
        <c:manualLayout>
          <c:xMode val="edge"/>
          <c:yMode val="edge"/>
          <c:x val="0.16821784776902904"/>
          <c:y val="0.15729184893554973"/>
          <c:w val="0.66356430446194237"/>
          <c:h val="7.9247958588509776E-2"/>
        </c:manualLayout>
      </c:layout>
      <c:txPr>
        <a:bodyPr/>
        <a:lstStyle/>
        <a:p>
          <a:pPr>
            <a:defRPr sz="920" b="0" i="0" u="none" strike="noStrike" baseline="0">
              <a:solidFill>
                <a:srgbClr val="000000"/>
              </a:solidFill>
              <a:latin typeface="Calibri"/>
              <a:ea typeface="Calibri"/>
              <a:cs typeface="Calibri"/>
            </a:defRPr>
          </a:pPr>
          <a:endParaRPr lang="en-US"/>
        </a:p>
      </c:txPr>
    </c:legend>
    <c:plotVisOnly val="1"/>
    <c:dispBlanksAs val="zero"/>
  </c:chart>
  <c:spPr>
    <a:solidFill>
      <a:schemeClr val="accent3">
        <a:lumMod val="20000"/>
        <a:lumOff val="80000"/>
      </a:schemeClr>
    </a:solidFill>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a:pPr>
            <a:r>
              <a:rPr lang="en-US"/>
              <a:t> Group Contravention 2016</a:t>
            </a:r>
          </a:p>
        </c:rich>
      </c:tx>
    </c:title>
    <c:view3D>
      <c:depthPercent val="100"/>
      <c:rAngAx val="1"/>
    </c:view3D>
    <c:plotArea>
      <c:layout/>
      <c:bar3DChart>
        <c:barDir val="col"/>
        <c:grouping val="clustered"/>
        <c:ser>
          <c:idx val="0"/>
          <c:order val="0"/>
          <c:tx>
            <c:strRef>
              <c:f>' Group Contravention 2016'!$B$1763</c:f>
              <c:strCache>
                <c:ptCount val="1"/>
                <c:pt idx="0">
                  <c:v> Group Contravention</c:v>
                </c:pt>
              </c:strCache>
            </c:strRef>
          </c:tx>
          <c:dLbls>
            <c:dLbl>
              <c:idx val="0"/>
              <c:layout>
                <c:manualLayout>
                  <c:x val="2.5000000000000001E-2"/>
                  <c:y val="-2.4118066862877579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7CD-414F-80E6-811D7BC7706E}"/>
                </c:ext>
              </c:extLst>
            </c:dLbl>
            <c:dLbl>
              <c:idx val="1"/>
              <c:layout>
                <c:manualLayout>
                  <c:x val="1.2500000000000001E-2"/>
                  <c:y val="-2.170626017658984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7CD-414F-80E6-811D7BC7706E}"/>
                </c:ext>
              </c:extLst>
            </c:dLbl>
            <c:dLbl>
              <c:idx val="2"/>
              <c:layout>
                <c:manualLayout>
                  <c:x val="1.2500000000000101E-2"/>
                  <c:y val="-4.582432703946732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7CD-414F-80E6-811D7BC7706E}"/>
                </c:ext>
              </c:extLst>
            </c:dLbl>
            <c:spPr>
              <a:noFill/>
              <a:ln>
                <a:noFill/>
              </a:ln>
              <a:effectLst/>
            </c:spPr>
            <c:txPr>
              <a:bodyPr/>
              <a:lstStyle/>
              <a:p>
                <a:pPr>
                  <a:defRPr sz="4000" b="1">
                    <a:solidFill>
                      <a:srgbClr val="FF0000"/>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 Group Contravention 2016'!$B$1764:$B$1766</c:f>
              <c:strCache>
                <c:ptCount val="3"/>
                <c:pt idx="0">
                  <c:v>Label contraventions</c:v>
                </c:pt>
                <c:pt idx="1">
                  <c:v>Certificates contraventions</c:v>
                </c:pt>
                <c:pt idx="2">
                  <c:v>Samples results contraventions</c:v>
                </c:pt>
              </c:strCache>
            </c:strRef>
          </c:cat>
          <c:val>
            <c:numRef>
              <c:f>' Group Contravention 2016'!$C$1764:$C$1766</c:f>
              <c:numCache>
                <c:formatCode>#,##0</c:formatCode>
                <c:ptCount val="3"/>
                <c:pt idx="0">
                  <c:v>756</c:v>
                </c:pt>
                <c:pt idx="1">
                  <c:v>991</c:v>
                </c:pt>
                <c:pt idx="2">
                  <c:v>12</c:v>
                </c:pt>
              </c:numCache>
            </c:numRef>
          </c:val>
          <c:extLst xmlns:c16r2="http://schemas.microsoft.com/office/drawing/2015/06/chart">
            <c:ext xmlns:c16="http://schemas.microsoft.com/office/drawing/2014/chart" uri="{C3380CC4-5D6E-409C-BE32-E72D297353CC}">
              <c16:uniqueId val="{00000003-17CD-414F-80E6-811D7BC7706E}"/>
            </c:ext>
          </c:extLst>
        </c:ser>
        <c:dLbls/>
        <c:shape val="cylinder"/>
        <c:axId val="80218752"/>
        <c:axId val="80224640"/>
        <c:axId val="0"/>
      </c:bar3DChart>
      <c:catAx>
        <c:axId val="80218752"/>
        <c:scaling>
          <c:orientation val="minMax"/>
        </c:scaling>
        <c:axPos val="b"/>
        <c:numFmt formatCode="General" sourceLinked="1"/>
        <c:tickLblPos val="nextTo"/>
        <c:txPr>
          <a:bodyPr/>
          <a:lstStyle/>
          <a:p>
            <a:pPr>
              <a:defRPr sz="2000"/>
            </a:pPr>
            <a:endParaRPr lang="en-US"/>
          </a:p>
        </c:txPr>
        <c:crossAx val="80224640"/>
        <c:crosses val="autoZero"/>
        <c:auto val="1"/>
        <c:lblAlgn val="ctr"/>
        <c:lblOffset val="100"/>
      </c:catAx>
      <c:valAx>
        <c:axId val="80224640"/>
        <c:scaling>
          <c:orientation val="minMax"/>
        </c:scaling>
        <c:axPos val="l"/>
        <c:majorGridlines/>
        <c:numFmt formatCode="#,##0" sourceLinked="1"/>
        <c:tickLblPos val="nextTo"/>
        <c:crossAx val="80218752"/>
        <c:crosses val="autoZero"/>
        <c:crossBetween val="between"/>
      </c:valAx>
      <c:spPr>
        <a:noFill/>
        <a:ln w="25400">
          <a:noFill/>
        </a:ln>
      </c:spPr>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4"/>
  <c:chart>
    <c:autoTitleDeleted val="1"/>
    <c:view3D>
      <c:rAngAx val="1"/>
    </c:view3D>
    <c:plotArea>
      <c:layout/>
      <c:bar3DChart>
        <c:barDir val="col"/>
        <c:grouping val="clustered"/>
        <c:ser>
          <c:idx val="0"/>
          <c:order val="0"/>
          <c:tx>
            <c:strRef>
              <c:f>Sheet1!$B$2</c:f>
              <c:strCache>
                <c:ptCount val="1"/>
                <c:pt idx="0">
                  <c:v>Total item contraventions</c:v>
                </c:pt>
              </c:strCache>
            </c:strRef>
          </c:tx>
          <c:dLbls>
            <c:dLbl>
              <c:idx val="0"/>
              <c:layout>
                <c:manualLayout>
                  <c:x val="3.3566201238105949E-2"/>
                  <c:y val="-6.1303545865619827E-2"/>
                </c:manualLayout>
              </c:layout>
              <c:tx>
                <c:rich>
                  <a:bodyPr/>
                  <a:lstStyle/>
                  <a:p>
                    <a:pPr>
                      <a:defRPr sz="3600" b="1">
                        <a:solidFill>
                          <a:srgbClr val="FF0000"/>
                        </a:solidFill>
                      </a:defRPr>
                    </a:pPr>
                    <a:r>
                      <a:rPr lang="ar-AE" sz="2400" dirty="0" smtClean="0">
                        <a:effectLst/>
                      </a:rPr>
                      <a:t>756</a:t>
                    </a:r>
                    <a:endParaRPr lang="ar-AE" sz="3600" dirty="0">
                      <a:effectLst/>
                    </a:endParaRPr>
                  </a:p>
                </c:rich>
              </c:tx>
              <c:spP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DDE4-42EB-90B4-5C444247BFB9}"/>
                </c:ext>
              </c:extLst>
            </c:dLbl>
            <c:spPr>
              <a:noFill/>
              <a:ln>
                <a:noFill/>
              </a:ln>
              <a:effectLst/>
            </c:spPr>
            <c:txPr>
              <a:bodyPr/>
              <a:lstStyle/>
              <a:p>
                <a:pPr>
                  <a:defRPr sz="2800" b="1">
                    <a:solidFill>
                      <a:srgbClr val="FF0000"/>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numRef>
              <c:f>Sheet1!$C$2</c:f>
              <c:numCache>
                <c:formatCode>General</c:formatCode>
                <c:ptCount val="1"/>
                <c:pt idx="0">
                  <c:v>2016</c:v>
                </c:pt>
              </c:numCache>
            </c:numRef>
          </c:cat>
          <c:val>
            <c:numRef>
              <c:f>Sheet1!$B$3</c:f>
              <c:numCache>
                <c:formatCode>#,##0</c:formatCode>
                <c:ptCount val="1"/>
                <c:pt idx="0">
                  <c:v>3103</c:v>
                </c:pt>
              </c:numCache>
            </c:numRef>
          </c:val>
          <c:extLst xmlns:c16r2="http://schemas.microsoft.com/office/drawing/2015/06/chart">
            <c:ext xmlns:c16="http://schemas.microsoft.com/office/drawing/2014/chart" uri="{C3380CC4-5D6E-409C-BE32-E72D297353CC}">
              <c16:uniqueId val="{00000001-DDE4-42EB-90B4-5C444247BFB9}"/>
            </c:ext>
          </c:extLst>
        </c:ser>
        <c:dLbls/>
        <c:shape val="cone"/>
        <c:axId val="80241792"/>
        <c:axId val="80243328"/>
        <c:axId val="0"/>
      </c:bar3DChart>
      <c:catAx>
        <c:axId val="80241792"/>
        <c:scaling>
          <c:orientation val="minMax"/>
        </c:scaling>
        <c:axPos val="b"/>
        <c:numFmt formatCode="General" sourceLinked="1"/>
        <c:tickLblPos val="nextTo"/>
        <c:txPr>
          <a:bodyPr/>
          <a:lstStyle/>
          <a:p>
            <a:pPr>
              <a:defRPr sz="1600"/>
            </a:pPr>
            <a:endParaRPr lang="en-US"/>
          </a:p>
        </c:txPr>
        <c:crossAx val="80243328"/>
        <c:crosses val="autoZero"/>
        <c:auto val="1"/>
        <c:lblAlgn val="ctr"/>
        <c:lblOffset val="100"/>
      </c:catAx>
      <c:valAx>
        <c:axId val="80243328"/>
        <c:scaling>
          <c:orientation val="minMax"/>
        </c:scaling>
        <c:axPos val="l"/>
        <c:majorGridlines/>
        <c:numFmt formatCode="#,##0" sourceLinked="1"/>
        <c:tickLblPos val="nextTo"/>
        <c:crossAx val="80241792"/>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4"/>
  <c:chart>
    <c:autoTitleDeleted val="1"/>
    <c:view3D>
      <c:rAngAx val="1"/>
    </c:view3D>
    <c:plotArea>
      <c:layout/>
      <c:bar3DChart>
        <c:barDir val="col"/>
        <c:grouping val="clustered"/>
        <c:ser>
          <c:idx val="0"/>
          <c:order val="0"/>
          <c:tx>
            <c:strRef>
              <c:f>Sheet1!$B$2</c:f>
              <c:strCache>
                <c:ptCount val="1"/>
                <c:pt idx="0">
                  <c:v>Total item contraventions</c:v>
                </c:pt>
              </c:strCache>
            </c:strRef>
          </c:tx>
          <c:dLbls>
            <c:dLbl>
              <c:idx val="0"/>
              <c:layout>
                <c:manualLayout>
                  <c:x val="3.3566201238105949E-2"/>
                  <c:y val="-6.1303545865619827E-2"/>
                </c:manualLayout>
              </c:layout>
              <c:tx>
                <c:rich>
                  <a:bodyPr/>
                  <a:lstStyle/>
                  <a:p>
                    <a:pPr marL="0" marR="0" indent="0" algn="ctr" defTabSz="914400" rtl="1" eaLnBrk="1" fontAlgn="auto" latinLnBrk="0" hangingPunct="1">
                      <a:lnSpc>
                        <a:spcPct val="100000"/>
                      </a:lnSpc>
                      <a:spcBef>
                        <a:spcPts val="0"/>
                      </a:spcBef>
                      <a:spcAft>
                        <a:spcPts val="0"/>
                      </a:spcAft>
                      <a:buClrTx/>
                      <a:buSzTx/>
                      <a:buFontTx/>
                      <a:buNone/>
                      <a:tabLst/>
                      <a:defRPr sz="4400" b="1" i="0" u="none" strike="noStrike" kern="1200" baseline="0">
                        <a:solidFill>
                          <a:srgbClr val="FF0000"/>
                        </a:solidFill>
                        <a:latin typeface="+mn-lt"/>
                        <a:ea typeface="+mn-ea"/>
                        <a:cs typeface="+mn-cs"/>
                      </a:defRPr>
                    </a:pPr>
                    <a:r>
                      <a:rPr lang="ar-AE" sz="3200" dirty="0" smtClean="0">
                        <a:effectLst/>
                      </a:rPr>
                      <a:t>991</a:t>
                    </a:r>
                    <a:endParaRPr lang="ar-AE" sz="4400" dirty="0" smtClean="0">
                      <a:effectLst/>
                    </a:endParaRPr>
                  </a:p>
                </c:rich>
              </c:tx>
              <c:spP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B37-4F80-9717-ADF4648E1C74}"/>
                </c:ext>
              </c:extLst>
            </c:dLbl>
            <c:spPr>
              <a:noFill/>
              <a:ln>
                <a:noFill/>
              </a:ln>
              <a:effectLst/>
            </c:spPr>
            <c:txPr>
              <a:bodyPr/>
              <a:lstStyle/>
              <a:p>
                <a:pPr>
                  <a:defRPr sz="2800" b="1">
                    <a:solidFill>
                      <a:srgbClr val="FF0000"/>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numRef>
              <c:f>Sheet1!$C$2</c:f>
              <c:numCache>
                <c:formatCode>General</c:formatCode>
                <c:ptCount val="1"/>
                <c:pt idx="0">
                  <c:v>2016</c:v>
                </c:pt>
              </c:numCache>
            </c:numRef>
          </c:cat>
          <c:val>
            <c:numRef>
              <c:f>Sheet1!$B$3</c:f>
              <c:numCache>
                <c:formatCode>#,##0</c:formatCode>
                <c:ptCount val="1"/>
                <c:pt idx="0">
                  <c:v>3103</c:v>
                </c:pt>
              </c:numCache>
            </c:numRef>
          </c:val>
          <c:extLst xmlns:c16r2="http://schemas.microsoft.com/office/drawing/2015/06/chart">
            <c:ext xmlns:c16="http://schemas.microsoft.com/office/drawing/2014/chart" uri="{C3380CC4-5D6E-409C-BE32-E72D297353CC}">
              <c16:uniqueId val="{00000001-9B37-4F80-9717-ADF4648E1C74}"/>
            </c:ext>
          </c:extLst>
        </c:ser>
        <c:dLbls/>
        <c:shape val="cone"/>
        <c:axId val="80265984"/>
        <c:axId val="80290176"/>
        <c:axId val="0"/>
      </c:bar3DChart>
      <c:catAx>
        <c:axId val="80265984"/>
        <c:scaling>
          <c:orientation val="minMax"/>
        </c:scaling>
        <c:axPos val="b"/>
        <c:numFmt formatCode="General" sourceLinked="1"/>
        <c:tickLblPos val="nextTo"/>
        <c:txPr>
          <a:bodyPr/>
          <a:lstStyle/>
          <a:p>
            <a:pPr>
              <a:defRPr sz="1600"/>
            </a:pPr>
            <a:endParaRPr lang="en-US"/>
          </a:p>
        </c:txPr>
        <c:crossAx val="80290176"/>
        <c:crosses val="autoZero"/>
        <c:auto val="1"/>
        <c:lblAlgn val="ctr"/>
        <c:lblOffset val="100"/>
      </c:catAx>
      <c:valAx>
        <c:axId val="80290176"/>
        <c:scaling>
          <c:orientation val="minMax"/>
        </c:scaling>
        <c:axPos val="l"/>
        <c:majorGridlines/>
        <c:numFmt formatCode="#,##0" sourceLinked="1"/>
        <c:tickLblPos val="nextTo"/>
        <c:crossAx val="80265984"/>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4"/>
  <c:chart>
    <c:autoTitleDeleted val="1"/>
    <c:view3D>
      <c:rAngAx val="1"/>
    </c:view3D>
    <c:plotArea>
      <c:layout/>
      <c:bar3DChart>
        <c:barDir val="col"/>
        <c:grouping val="clustered"/>
        <c:ser>
          <c:idx val="0"/>
          <c:order val="0"/>
          <c:tx>
            <c:strRef>
              <c:f>Sheet1!$B$2</c:f>
              <c:strCache>
                <c:ptCount val="1"/>
                <c:pt idx="0">
                  <c:v>Total item contraventions</c:v>
                </c:pt>
              </c:strCache>
            </c:strRef>
          </c:tx>
          <c:dLbls>
            <c:dLbl>
              <c:idx val="0"/>
              <c:layout>
                <c:manualLayout>
                  <c:x val="3.3566201238105949E-2"/>
                  <c:y val="-6.1303545865619827E-2"/>
                </c:manualLayout>
              </c:layout>
              <c:tx>
                <c:rich>
                  <a:bodyPr/>
                  <a:lstStyle/>
                  <a:p>
                    <a:r>
                      <a:rPr lang="en-US" dirty="0" smtClean="0"/>
                      <a:t>12</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4EEE-4330-ACFA-9998E9CFC88A}"/>
                </c:ext>
              </c:extLst>
            </c:dLbl>
            <c:spPr>
              <a:noFill/>
              <a:ln>
                <a:noFill/>
              </a:ln>
              <a:effectLst/>
            </c:spPr>
            <c:txPr>
              <a:bodyPr/>
              <a:lstStyle/>
              <a:p>
                <a:pPr>
                  <a:defRPr sz="2800" b="1">
                    <a:solidFill>
                      <a:srgbClr val="FF0000"/>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numRef>
              <c:f>Sheet1!$C$2</c:f>
              <c:numCache>
                <c:formatCode>General</c:formatCode>
                <c:ptCount val="1"/>
                <c:pt idx="0">
                  <c:v>2016</c:v>
                </c:pt>
              </c:numCache>
            </c:numRef>
          </c:cat>
          <c:val>
            <c:numRef>
              <c:f>Sheet1!$B$3</c:f>
              <c:numCache>
                <c:formatCode>#,##0</c:formatCode>
                <c:ptCount val="1"/>
                <c:pt idx="0">
                  <c:v>3103</c:v>
                </c:pt>
              </c:numCache>
            </c:numRef>
          </c:val>
          <c:extLst xmlns:c16r2="http://schemas.microsoft.com/office/drawing/2015/06/chart">
            <c:ext xmlns:c16="http://schemas.microsoft.com/office/drawing/2014/chart" uri="{C3380CC4-5D6E-409C-BE32-E72D297353CC}">
              <c16:uniqueId val="{00000001-4EEE-4330-ACFA-9998E9CFC88A}"/>
            </c:ext>
          </c:extLst>
        </c:ser>
        <c:dLbls/>
        <c:shape val="cone"/>
        <c:axId val="80470784"/>
        <c:axId val="80472320"/>
        <c:axId val="0"/>
      </c:bar3DChart>
      <c:catAx>
        <c:axId val="80470784"/>
        <c:scaling>
          <c:orientation val="minMax"/>
        </c:scaling>
        <c:axPos val="b"/>
        <c:numFmt formatCode="General" sourceLinked="1"/>
        <c:tickLblPos val="nextTo"/>
        <c:txPr>
          <a:bodyPr/>
          <a:lstStyle/>
          <a:p>
            <a:pPr>
              <a:defRPr sz="1600"/>
            </a:pPr>
            <a:endParaRPr lang="en-US"/>
          </a:p>
        </c:txPr>
        <c:crossAx val="80472320"/>
        <c:crosses val="autoZero"/>
        <c:auto val="1"/>
        <c:lblAlgn val="ctr"/>
        <c:lblOffset val="100"/>
      </c:catAx>
      <c:valAx>
        <c:axId val="80472320"/>
        <c:scaling>
          <c:orientation val="minMax"/>
        </c:scaling>
        <c:axPos val="l"/>
        <c:majorGridlines/>
        <c:numFmt formatCode="#,##0" sourceLinked="1"/>
        <c:tickLblPos val="nextTo"/>
        <c:crossAx val="80470784"/>
        <c:crosses val="autoZero"/>
        <c:crossBetween val="between"/>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a:pPr>
            <a:r>
              <a:rPr lang="en-US" sz="1800" b="1" i="0" u="none" strike="noStrike" baseline="0" dirty="0" smtClean="0">
                <a:effectLst/>
              </a:rPr>
              <a:t>Contravention</a:t>
            </a:r>
            <a:endParaRPr lang="en-US" dirty="0"/>
          </a:p>
        </c:rich>
      </c:tx>
    </c:title>
    <c:view3D>
      <c:rAngAx val="1"/>
    </c:view3D>
    <c:plotArea>
      <c:layout/>
      <c:bar3DChart>
        <c:barDir val="col"/>
        <c:grouping val="clustered"/>
        <c:ser>
          <c:idx val="0"/>
          <c:order val="0"/>
          <c:tx>
            <c:strRef>
              <c:f>Sheet2!$C$1</c:f>
              <c:strCache>
                <c:ptCount val="1"/>
                <c:pt idx="0">
                  <c:v>No Of Items</c:v>
                </c:pt>
              </c:strCache>
            </c:strRef>
          </c:tx>
          <c:cat>
            <c:strRef>
              <c:f>Sheet2!$B$2:$B$20</c:f>
              <c:strCache>
                <c:ptCount val="19"/>
                <c:pt idx="0">
                  <c:v>Health Certificate copy only submitted</c:v>
                </c:pt>
                <c:pt idx="1">
                  <c:v>Country of origin not declared in Arabic</c:v>
                </c:pt>
                <c:pt idx="2">
                  <c:v>Health Certificate not submitted</c:v>
                </c:pt>
                <c:pt idx="3">
                  <c:v>Health certificate does not comply with regulation</c:v>
                </c:pt>
                <c:pt idx="4">
                  <c:v>Fish not fed with pork protein or its derivatives Certificate not submitted</c:v>
                </c:pt>
                <c:pt idx="5">
                  <c:v>Arabic Label Is Not Declared</c:v>
                </c:pt>
                <c:pt idx="6">
                  <c:v>Product name is not declared in Arabic</c:v>
                </c:pt>
                <c:pt idx="7">
                  <c:v>Item is not available for inspection</c:v>
                </c:pt>
                <c:pt idx="8">
                  <c:v>Organic Certificate not submitted</c:v>
                </c:pt>
                <c:pt idx="9">
                  <c:v>GMO free certificate not submitted</c:v>
                </c:pt>
                <c:pt idx="10">
                  <c:v>Ingredients are not declared</c:v>
                </c:pt>
                <c:pt idx="11">
                  <c:v>Exceeding shelf life</c:v>
                </c:pt>
                <c:pt idx="12">
                  <c:v>Medical claim declared</c:v>
                </c:pt>
                <c:pt idx="13">
                  <c:v>Production date is not declared</c:v>
                </c:pt>
                <c:pt idx="14">
                  <c:v>Unspecified food ingredients</c:v>
                </c:pt>
                <c:pt idx="15">
                  <c:v>Label is on easily removable sticker</c:v>
                </c:pt>
                <c:pt idx="16">
                  <c:v>Laboratory result is unfit</c:v>
                </c:pt>
                <c:pt idx="17">
                  <c:v>Country of origin is not declared</c:v>
                </c:pt>
                <c:pt idx="18">
                  <c:v>Halal Certificate not Submitted</c:v>
                </c:pt>
              </c:strCache>
            </c:strRef>
          </c:cat>
          <c:val>
            <c:numRef>
              <c:f>Sheet2!$C$2:$C$20</c:f>
              <c:numCache>
                <c:formatCode>General</c:formatCode>
                <c:ptCount val="19"/>
                <c:pt idx="0">
                  <c:v>177</c:v>
                </c:pt>
                <c:pt idx="1">
                  <c:v>131</c:v>
                </c:pt>
                <c:pt idx="2">
                  <c:v>114</c:v>
                </c:pt>
                <c:pt idx="3">
                  <c:v>89</c:v>
                </c:pt>
                <c:pt idx="4">
                  <c:v>87</c:v>
                </c:pt>
                <c:pt idx="5">
                  <c:v>80</c:v>
                </c:pt>
                <c:pt idx="6">
                  <c:v>80</c:v>
                </c:pt>
                <c:pt idx="7">
                  <c:v>43</c:v>
                </c:pt>
                <c:pt idx="8">
                  <c:v>41</c:v>
                </c:pt>
                <c:pt idx="9">
                  <c:v>33</c:v>
                </c:pt>
                <c:pt idx="10">
                  <c:v>18</c:v>
                </c:pt>
                <c:pt idx="11">
                  <c:v>17</c:v>
                </c:pt>
                <c:pt idx="12">
                  <c:v>16</c:v>
                </c:pt>
                <c:pt idx="13">
                  <c:v>11</c:v>
                </c:pt>
                <c:pt idx="14">
                  <c:v>8</c:v>
                </c:pt>
                <c:pt idx="15">
                  <c:v>8</c:v>
                </c:pt>
                <c:pt idx="16">
                  <c:v>7</c:v>
                </c:pt>
                <c:pt idx="17">
                  <c:v>7</c:v>
                </c:pt>
                <c:pt idx="18">
                  <c:v>7</c:v>
                </c:pt>
              </c:numCache>
            </c:numRef>
          </c:val>
          <c:extLst xmlns:c16r2="http://schemas.microsoft.com/office/drawing/2015/06/chart">
            <c:ext xmlns:c16="http://schemas.microsoft.com/office/drawing/2014/chart" uri="{C3380CC4-5D6E-409C-BE32-E72D297353CC}">
              <c16:uniqueId val="{00000000-8994-42C1-ADA1-0388A32D89B8}"/>
            </c:ext>
          </c:extLst>
        </c:ser>
        <c:dLbls/>
        <c:shape val="cylinder"/>
        <c:axId val="80483072"/>
        <c:axId val="80484608"/>
        <c:axId val="0"/>
      </c:bar3DChart>
      <c:catAx>
        <c:axId val="80483072"/>
        <c:scaling>
          <c:orientation val="minMax"/>
        </c:scaling>
        <c:axPos val="b"/>
        <c:numFmt formatCode="General" sourceLinked="0"/>
        <c:tickLblPos val="nextTo"/>
        <c:crossAx val="80484608"/>
        <c:crosses val="autoZero"/>
        <c:auto val="1"/>
        <c:lblAlgn val="ctr"/>
        <c:lblOffset val="100"/>
      </c:catAx>
      <c:valAx>
        <c:axId val="80484608"/>
        <c:scaling>
          <c:orientation val="minMax"/>
        </c:scaling>
        <c:axPos val="l"/>
        <c:majorGridlines/>
        <c:numFmt formatCode="General" sourceLinked="1"/>
        <c:tickLblPos val="nextTo"/>
        <c:crossAx val="80483072"/>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D2933-D3BC-47D1-A66C-8575ED784822}" type="doc">
      <dgm:prSet loTypeId="urn:microsoft.com/office/officeart/2005/8/layout/pyramid2" loCatId="list" qsTypeId="urn:microsoft.com/office/officeart/2005/8/quickstyle/3d5" qsCatId="3D" csTypeId="urn:microsoft.com/office/officeart/2005/8/colors/colorful5" csCatId="colorful" phldr="1"/>
      <dgm:spPr/>
    </dgm:pt>
    <dgm:pt modelId="{A4335862-A537-4916-A5DC-1E65EAB2F15E}">
      <dgm:prSet phldrT="[Text]" custT="1"/>
      <dgm:spPr/>
      <dgm:t>
        <a:bodyPr/>
        <a:lstStyle/>
        <a:p>
          <a:r>
            <a:rPr lang="en-US" sz="2800" b="1" dirty="0" smtClean="0"/>
            <a:t>India</a:t>
          </a:r>
          <a:r>
            <a:rPr lang="ar-AE" sz="2800" b="1" dirty="0" smtClean="0"/>
            <a:t> الهند </a:t>
          </a:r>
          <a:endParaRPr lang="en-US" sz="2800" b="1" dirty="0"/>
        </a:p>
      </dgm:t>
    </dgm:pt>
    <dgm:pt modelId="{74E668E7-C7EE-42B6-93E8-34DDFDBFDF3B}" type="parTrans" cxnId="{86FF98BD-0126-45B6-99C3-7058E0A6E749}">
      <dgm:prSet/>
      <dgm:spPr/>
      <dgm:t>
        <a:bodyPr/>
        <a:lstStyle/>
        <a:p>
          <a:endParaRPr lang="en-US"/>
        </a:p>
      </dgm:t>
    </dgm:pt>
    <dgm:pt modelId="{8C96C42D-67F9-43BE-988B-63DDE6CAD1D2}" type="sibTrans" cxnId="{86FF98BD-0126-45B6-99C3-7058E0A6E749}">
      <dgm:prSet/>
      <dgm:spPr/>
      <dgm:t>
        <a:bodyPr/>
        <a:lstStyle/>
        <a:p>
          <a:endParaRPr lang="en-US"/>
        </a:p>
      </dgm:t>
    </dgm:pt>
    <dgm:pt modelId="{2D55A09E-A364-4E7B-AF92-E0FCB9626AF3}">
      <dgm:prSet phldrT="[Text]" custT="1"/>
      <dgm:spPr/>
      <dgm:t>
        <a:bodyPr/>
        <a:lstStyle/>
        <a:p>
          <a:r>
            <a:rPr lang="en-US" sz="2400" b="1" dirty="0" smtClean="0"/>
            <a:t>UK </a:t>
          </a:r>
          <a:r>
            <a:rPr lang="ar-AE" sz="2400" b="1" dirty="0" smtClean="0"/>
            <a:t>المملكة المتحدة </a:t>
          </a:r>
          <a:endParaRPr lang="en-US" sz="2400" b="1" dirty="0"/>
        </a:p>
      </dgm:t>
    </dgm:pt>
    <dgm:pt modelId="{80D2ED00-C955-4693-AFF2-27D8FD92604D}" type="parTrans" cxnId="{68437BBF-62C4-4C9B-8423-A37CC765CFAE}">
      <dgm:prSet/>
      <dgm:spPr/>
      <dgm:t>
        <a:bodyPr/>
        <a:lstStyle/>
        <a:p>
          <a:endParaRPr lang="en-US"/>
        </a:p>
      </dgm:t>
    </dgm:pt>
    <dgm:pt modelId="{9E00F2D4-144C-4455-AE46-C0651D307364}" type="sibTrans" cxnId="{68437BBF-62C4-4C9B-8423-A37CC765CFAE}">
      <dgm:prSet/>
      <dgm:spPr/>
      <dgm:t>
        <a:bodyPr/>
        <a:lstStyle/>
        <a:p>
          <a:endParaRPr lang="en-US"/>
        </a:p>
      </dgm:t>
    </dgm:pt>
    <dgm:pt modelId="{88221AF2-71F7-45AE-930E-961564449B9F}">
      <dgm:prSet phldrT="[Text]" custT="1"/>
      <dgm:spPr/>
      <dgm:t>
        <a:bodyPr/>
        <a:lstStyle/>
        <a:p>
          <a:r>
            <a:rPr lang="en-US" sz="2400" b="1" dirty="0" smtClean="0"/>
            <a:t> Netherlands</a:t>
          </a:r>
          <a:r>
            <a:rPr lang="ar-AE" sz="2400" b="1" dirty="0" smtClean="0"/>
            <a:t>هولندا</a:t>
          </a:r>
          <a:endParaRPr lang="en-US" sz="2400" b="1" dirty="0"/>
        </a:p>
      </dgm:t>
    </dgm:pt>
    <dgm:pt modelId="{9C0B19CF-2B15-4732-9315-ED93E2530808}" type="parTrans" cxnId="{C8253F15-C67A-4F44-A462-299E00B5FEC2}">
      <dgm:prSet/>
      <dgm:spPr/>
      <dgm:t>
        <a:bodyPr/>
        <a:lstStyle/>
        <a:p>
          <a:endParaRPr lang="en-US"/>
        </a:p>
      </dgm:t>
    </dgm:pt>
    <dgm:pt modelId="{92BAF52D-95C8-460E-A534-D014C8ADB148}" type="sibTrans" cxnId="{C8253F15-C67A-4F44-A462-299E00B5FEC2}">
      <dgm:prSet/>
      <dgm:spPr/>
      <dgm:t>
        <a:bodyPr/>
        <a:lstStyle/>
        <a:p>
          <a:endParaRPr lang="en-US"/>
        </a:p>
      </dgm:t>
    </dgm:pt>
    <dgm:pt modelId="{C40A3C24-E143-4136-B7C5-7AE080CCD247}">
      <dgm:prSet phldrT="[Text]" custT="1"/>
      <dgm:spPr/>
      <dgm:t>
        <a:bodyPr/>
        <a:lstStyle/>
        <a:p>
          <a:r>
            <a:rPr lang="en-US" sz="2400" b="1" dirty="0" smtClean="0"/>
            <a:t> Italy </a:t>
          </a:r>
          <a:r>
            <a:rPr lang="ar-AE" sz="2400" b="1" dirty="0" smtClean="0"/>
            <a:t>إيطاليا</a:t>
          </a:r>
          <a:endParaRPr lang="en-US" sz="2400" b="1" dirty="0"/>
        </a:p>
      </dgm:t>
    </dgm:pt>
    <dgm:pt modelId="{891BBDF5-344E-405D-9928-386D2D68DBC9}" type="parTrans" cxnId="{7FEDDF29-AB16-4E77-950B-2A8239AC4095}">
      <dgm:prSet/>
      <dgm:spPr/>
      <dgm:t>
        <a:bodyPr/>
        <a:lstStyle/>
        <a:p>
          <a:endParaRPr lang="en-US"/>
        </a:p>
      </dgm:t>
    </dgm:pt>
    <dgm:pt modelId="{FE42843B-D938-4D7C-B008-6D8FD21D804A}" type="sibTrans" cxnId="{7FEDDF29-AB16-4E77-950B-2A8239AC4095}">
      <dgm:prSet/>
      <dgm:spPr/>
      <dgm:t>
        <a:bodyPr/>
        <a:lstStyle/>
        <a:p>
          <a:endParaRPr lang="en-US"/>
        </a:p>
      </dgm:t>
    </dgm:pt>
    <dgm:pt modelId="{E1224183-4BE2-4E78-B511-C51A87B2F641}">
      <dgm:prSet phldrT="[Text]" custT="1"/>
      <dgm:spPr/>
      <dgm:t>
        <a:bodyPr/>
        <a:lstStyle/>
        <a:p>
          <a:r>
            <a:rPr lang="en-US" sz="2400" b="1" dirty="0" smtClean="0"/>
            <a:t> Australia </a:t>
          </a:r>
          <a:r>
            <a:rPr lang="ar-AE" sz="2400" b="1" dirty="0" smtClean="0"/>
            <a:t>أستراليا</a:t>
          </a:r>
          <a:endParaRPr lang="en-US" sz="2400" b="1" dirty="0"/>
        </a:p>
      </dgm:t>
    </dgm:pt>
    <dgm:pt modelId="{8C016B8E-6783-4D1C-8BBD-E53C6CCC0B60}" type="parTrans" cxnId="{B9AB80CC-FF29-4452-B131-8E917D9714A6}">
      <dgm:prSet/>
      <dgm:spPr/>
      <dgm:t>
        <a:bodyPr/>
        <a:lstStyle/>
        <a:p>
          <a:endParaRPr lang="en-US"/>
        </a:p>
      </dgm:t>
    </dgm:pt>
    <dgm:pt modelId="{5E3A62D8-E5F4-47E2-9FC9-ED14CF7C82AD}" type="sibTrans" cxnId="{B9AB80CC-FF29-4452-B131-8E917D9714A6}">
      <dgm:prSet/>
      <dgm:spPr/>
      <dgm:t>
        <a:bodyPr/>
        <a:lstStyle/>
        <a:p>
          <a:endParaRPr lang="en-US"/>
        </a:p>
      </dgm:t>
    </dgm:pt>
    <dgm:pt modelId="{6F18A404-37AC-4F21-BDD2-FDA51532C25D}">
      <dgm:prSet phldrT="[Text]" custT="1"/>
      <dgm:spPr/>
      <dgm:t>
        <a:bodyPr/>
        <a:lstStyle/>
        <a:p>
          <a:r>
            <a:rPr lang="en-US" sz="2000" b="1" dirty="0" smtClean="0"/>
            <a:t> USA</a:t>
          </a:r>
          <a:r>
            <a:rPr lang="ar-AE" sz="2000" b="1" dirty="0" smtClean="0"/>
            <a:t>الولايات المتحدة الأمريكية</a:t>
          </a:r>
          <a:endParaRPr lang="en-US" sz="2000" b="1" dirty="0"/>
        </a:p>
      </dgm:t>
    </dgm:pt>
    <dgm:pt modelId="{B0F7C39F-9FE0-4EFF-A80B-03F170F33D21}" type="parTrans" cxnId="{CD7603E6-4406-4379-96C0-DDD3A47A5803}">
      <dgm:prSet/>
      <dgm:spPr/>
      <dgm:t>
        <a:bodyPr/>
        <a:lstStyle/>
        <a:p>
          <a:endParaRPr lang="en-US"/>
        </a:p>
      </dgm:t>
    </dgm:pt>
    <dgm:pt modelId="{8D3B55E8-71E9-42A6-BC39-B2338BD3D345}" type="sibTrans" cxnId="{CD7603E6-4406-4379-96C0-DDD3A47A5803}">
      <dgm:prSet/>
      <dgm:spPr/>
      <dgm:t>
        <a:bodyPr/>
        <a:lstStyle/>
        <a:p>
          <a:endParaRPr lang="en-US"/>
        </a:p>
      </dgm:t>
    </dgm:pt>
    <dgm:pt modelId="{9ACD5D1B-9615-4FF0-B3FE-448F70B03515}">
      <dgm:prSet phldrT="[Text]" custT="1"/>
      <dgm:spPr/>
      <dgm:t>
        <a:bodyPr/>
        <a:lstStyle/>
        <a:p>
          <a:r>
            <a:rPr lang="en-US" sz="2800" b="1" dirty="0" smtClean="0"/>
            <a:t>  Egypt  </a:t>
          </a:r>
          <a:r>
            <a:rPr lang="ar-AE" sz="2800" b="1" dirty="0" smtClean="0"/>
            <a:t>مصر</a:t>
          </a:r>
          <a:endParaRPr lang="en-US" sz="2000" b="1" dirty="0"/>
        </a:p>
      </dgm:t>
    </dgm:pt>
    <dgm:pt modelId="{4CF09DB5-E5F4-4804-919E-9F0ADBB7C385}" type="parTrans" cxnId="{89FE0176-32A9-4EC2-AB91-545F2467613F}">
      <dgm:prSet/>
      <dgm:spPr/>
      <dgm:t>
        <a:bodyPr/>
        <a:lstStyle/>
        <a:p>
          <a:endParaRPr lang="en-US"/>
        </a:p>
      </dgm:t>
    </dgm:pt>
    <dgm:pt modelId="{E645C8F5-35B5-4357-8FFA-141822A6E4FA}" type="sibTrans" cxnId="{89FE0176-32A9-4EC2-AB91-545F2467613F}">
      <dgm:prSet/>
      <dgm:spPr/>
      <dgm:t>
        <a:bodyPr/>
        <a:lstStyle/>
        <a:p>
          <a:endParaRPr lang="en-US"/>
        </a:p>
      </dgm:t>
    </dgm:pt>
    <dgm:pt modelId="{7805C594-625A-4F2D-9857-785495659E99}">
      <dgm:prSet phldrT="[Text]" custT="1"/>
      <dgm:spPr/>
      <dgm:t>
        <a:bodyPr/>
        <a:lstStyle/>
        <a:p>
          <a:r>
            <a:rPr lang="en-US" sz="2400" b="1" dirty="0" smtClean="0"/>
            <a:t> Japan  </a:t>
          </a:r>
          <a:r>
            <a:rPr lang="ar-AE" sz="2400" b="1" dirty="0" smtClean="0"/>
            <a:t>اليابان</a:t>
          </a:r>
          <a:endParaRPr lang="en-US" sz="2400" b="1" dirty="0"/>
        </a:p>
      </dgm:t>
    </dgm:pt>
    <dgm:pt modelId="{BF96AC2E-8B3D-4D29-A0EA-6EAFA957BB81}" type="parTrans" cxnId="{6DA70C24-2190-41F9-AC3F-BFB6F19A926A}">
      <dgm:prSet/>
      <dgm:spPr/>
      <dgm:t>
        <a:bodyPr/>
        <a:lstStyle/>
        <a:p>
          <a:endParaRPr lang="en-US"/>
        </a:p>
      </dgm:t>
    </dgm:pt>
    <dgm:pt modelId="{F92864E3-D4D6-4FEC-A20F-08AE174AB673}" type="sibTrans" cxnId="{6DA70C24-2190-41F9-AC3F-BFB6F19A926A}">
      <dgm:prSet/>
      <dgm:spPr/>
      <dgm:t>
        <a:bodyPr/>
        <a:lstStyle/>
        <a:p>
          <a:endParaRPr lang="en-US"/>
        </a:p>
      </dgm:t>
    </dgm:pt>
    <dgm:pt modelId="{AEEA9970-D52C-4EE1-9297-2B6CA1EADBD3}">
      <dgm:prSet phldrT="[Text]" custT="1"/>
      <dgm:spPr/>
      <dgm:t>
        <a:bodyPr/>
        <a:lstStyle/>
        <a:p>
          <a:r>
            <a:rPr lang="en-US" sz="2800" b="1" dirty="0" smtClean="0"/>
            <a:t> Canada </a:t>
          </a:r>
          <a:r>
            <a:rPr lang="ar-AE" sz="2800" b="1" dirty="0" smtClean="0"/>
            <a:t>كندا </a:t>
          </a:r>
          <a:endParaRPr lang="en-US" sz="2800" b="1" dirty="0"/>
        </a:p>
      </dgm:t>
    </dgm:pt>
    <dgm:pt modelId="{C02F332E-AA0D-4AC9-AF80-3CD154DE396C}" type="parTrans" cxnId="{2F19844C-BF5F-40F2-B443-9EAAE463A899}">
      <dgm:prSet/>
      <dgm:spPr/>
      <dgm:t>
        <a:bodyPr/>
        <a:lstStyle/>
        <a:p>
          <a:endParaRPr lang="en-US"/>
        </a:p>
      </dgm:t>
    </dgm:pt>
    <dgm:pt modelId="{0109BCC4-4D29-4062-878D-5EE54B3C03F3}" type="sibTrans" cxnId="{2F19844C-BF5F-40F2-B443-9EAAE463A899}">
      <dgm:prSet/>
      <dgm:spPr/>
      <dgm:t>
        <a:bodyPr/>
        <a:lstStyle/>
        <a:p>
          <a:endParaRPr lang="en-US"/>
        </a:p>
      </dgm:t>
    </dgm:pt>
    <dgm:pt modelId="{C53EC2C6-ED41-418E-8A15-ED4003B5BF26}">
      <dgm:prSet phldrT="[Text]" custT="1"/>
      <dgm:spPr/>
      <dgm:t>
        <a:bodyPr/>
        <a:lstStyle/>
        <a:p>
          <a:r>
            <a:rPr lang="en-US" sz="2800" b="1" dirty="0" smtClean="0"/>
            <a:t> Spain </a:t>
          </a:r>
          <a:r>
            <a:rPr lang="ar-AE" sz="2800" b="1" dirty="0" smtClean="0"/>
            <a:t>أسبانيا</a:t>
          </a:r>
          <a:endParaRPr lang="en-US" sz="2800" b="1" dirty="0"/>
        </a:p>
      </dgm:t>
    </dgm:pt>
    <dgm:pt modelId="{25446034-CD08-44E0-AE99-01F400833F7F}" type="parTrans" cxnId="{D840FCAB-0FA1-4DA6-BB11-76B042B1115A}">
      <dgm:prSet/>
      <dgm:spPr/>
      <dgm:t>
        <a:bodyPr/>
        <a:lstStyle/>
        <a:p>
          <a:endParaRPr lang="en-US"/>
        </a:p>
      </dgm:t>
    </dgm:pt>
    <dgm:pt modelId="{0E345C71-5EB2-423C-B09C-76E73C3CB96B}" type="sibTrans" cxnId="{D840FCAB-0FA1-4DA6-BB11-76B042B1115A}">
      <dgm:prSet/>
      <dgm:spPr/>
      <dgm:t>
        <a:bodyPr/>
        <a:lstStyle/>
        <a:p>
          <a:endParaRPr lang="en-US"/>
        </a:p>
      </dgm:t>
    </dgm:pt>
    <dgm:pt modelId="{41DDA9C4-9DC3-4CF8-ACF8-54865CA0C113}">
      <dgm:prSet phldrT="[Text]" custT="1"/>
      <dgm:spPr/>
      <dgm:t>
        <a:bodyPr/>
        <a:lstStyle/>
        <a:p>
          <a:r>
            <a:rPr lang="en-US" sz="2800" b="0" dirty="0" smtClean="0"/>
            <a:t> </a:t>
          </a:r>
          <a:r>
            <a:rPr lang="en-US" sz="2800" b="1" dirty="0" smtClean="0">
              <a:solidFill>
                <a:schemeClr val="tx1"/>
              </a:solidFill>
            </a:rPr>
            <a:t>Pakistan </a:t>
          </a:r>
          <a:r>
            <a:rPr lang="ar-AE" sz="2800" b="1" dirty="0" smtClean="0">
              <a:solidFill>
                <a:schemeClr val="tx1"/>
              </a:solidFill>
            </a:rPr>
            <a:t>باكستان </a:t>
          </a:r>
          <a:endParaRPr lang="en-US" sz="2800" b="0" dirty="0">
            <a:solidFill>
              <a:schemeClr val="tx1"/>
            </a:solidFill>
          </a:endParaRPr>
        </a:p>
      </dgm:t>
    </dgm:pt>
    <dgm:pt modelId="{93C747EE-F678-4A6D-96E1-9E60FCD9CAD4}" type="parTrans" cxnId="{545899D6-F58E-432F-9A52-92ECBCC21B29}">
      <dgm:prSet/>
      <dgm:spPr/>
      <dgm:t>
        <a:bodyPr/>
        <a:lstStyle/>
        <a:p>
          <a:endParaRPr lang="en-US"/>
        </a:p>
      </dgm:t>
    </dgm:pt>
    <dgm:pt modelId="{3A81251E-8423-4648-B76F-F98E74AD88AF}" type="sibTrans" cxnId="{545899D6-F58E-432F-9A52-92ECBCC21B29}">
      <dgm:prSet/>
      <dgm:spPr/>
      <dgm:t>
        <a:bodyPr/>
        <a:lstStyle/>
        <a:p>
          <a:endParaRPr lang="en-US"/>
        </a:p>
      </dgm:t>
    </dgm:pt>
    <dgm:pt modelId="{FEAC6071-21EE-4363-8DEE-F51DBCE43307}">
      <dgm:prSet phldrT="[Text]" custT="1"/>
      <dgm:spPr/>
      <dgm:t>
        <a:bodyPr/>
        <a:lstStyle/>
        <a:p>
          <a:r>
            <a:rPr lang="en-US" sz="2400" dirty="0" smtClean="0">
              <a:solidFill>
                <a:schemeClr val="tx1"/>
              </a:solidFill>
            </a:rPr>
            <a:t>  </a:t>
          </a:r>
          <a:r>
            <a:rPr lang="en-US" sz="2400" b="1" dirty="0" smtClean="0">
              <a:solidFill>
                <a:schemeClr val="tx1"/>
              </a:solidFill>
            </a:rPr>
            <a:t>Philippine</a:t>
          </a:r>
          <a:r>
            <a:rPr lang="ar-AE" sz="2400" b="1" dirty="0" smtClean="0">
              <a:solidFill>
                <a:schemeClr val="tx1"/>
              </a:solidFill>
            </a:rPr>
            <a:t>  الفلبين </a:t>
          </a:r>
          <a:endParaRPr lang="en-US" sz="2400" dirty="0">
            <a:solidFill>
              <a:schemeClr val="tx1"/>
            </a:solidFill>
          </a:endParaRPr>
        </a:p>
      </dgm:t>
    </dgm:pt>
    <dgm:pt modelId="{92FA0EB5-F8D7-4146-BDD1-BC8DC5D0ADEB}" type="parTrans" cxnId="{990A09E5-2330-46A3-A98D-C94C4205BB7C}">
      <dgm:prSet/>
      <dgm:spPr/>
      <dgm:t>
        <a:bodyPr/>
        <a:lstStyle/>
        <a:p>
          <a:endParaRPr lang="en-US"/>
        </a:p>
      </dgm:t>
    </dgm:pt>
    <dgm:pt modelId="{5DCADA29-AB10-45AD-A5D9-14DD5F666F58}" type="sibTrans" cxnId="{990A09E5-2330-46A3-A98D-C94C4205BB7C}">
      <dgm:prSet/>
      <dgm:spPr/>
      <dgm:t>
        <a:bodyPr/>
        <a:lstStyle/>
        <a:p>
          <a:endParaRPr lang="en-US"/>
        </a:p>
      </dgm:t>
    </dgm:pt>
    <dgm:pt modelId="{3BEAFEA7-29FC-49AD-841E-04C7BBC6AB4D}">
      <dgm:prSet phldrT="[Text]" custT="1"/>
      <dgm:spPr/>
      <dgm:t>
        <a:bodyPr/>
        <a:lstStyle/>
        <a:p>
          <a:r>
            <a:rPr lang="en-US" sz="2400" dirty="0" smtClean="0">
              <a:solidFill>
                <a:schemeClr val="tx1"/>
              </a:solidFill>
            </a:rPr>
            <a:t>  </a:t>
          </a:r>
          <a:r>
            <a:rPr lang="en-US" sz="2400" b="1" dirty="0" smtClean="0">
              <a:solidFill>
                <a:schemeClr val="tx1"/>
              </a:solidFill>
            </a:rPr>
            <a:t>Thailand </a:t>
          </a:r>
          <a:r>
            <a:rPr lang="ar-AE" sz="2400" b="1" dirty="0" smtClean="0">
              <a:solidFill>
                <a:schemeClr val="tx1"/>
              </a:solidFill>
            </a:rPr>
            <a:t>تايلاند </a:t>
          </a:r>
          <a:endParaRPr lang="en-US" sz="2400" dirty="0">
            <a:solidFill>
              <a:schemeClr val="tx1"/>
            </a:solidFill>
          </a:endParaRPr>
        </a:p>
      </dgm:t>
    </dgm:pt>
    <dgm:pt modelId="{5F0163CB-75D1-4324-BF65-ABFBD0A3E9A4}" type="parTrans" cxnId="{A5D7C25C-B575-443F-AA5A-F5F601085703}">
      <dgm:prSet/>
      <dgm:spPr/>
      <dgm:t>
        <a:bodyPr/>
        <a:lstStyle/>
        <a:p>
          <a:endParaRPr lang="en-US"/>
        </a:p>
      </dgm:t>
    </dgm:pt>
    <dgm:pt modelId="{4A00BAA1-C23A-4995-83C6-4E8E964295C1}" type="sibTrans" cxnId="{A5D7C25C-B575-443F-AA5A-F5F601085703}">
      <dgm:prSet/>
      <dgm:spPr/>
      <dgm:t>
        <a:bodyPr/>
        <a:lstStyle/>
        <a:p>
          <a:endParaRPr lang="en-US"/>
        </a:p>
      </dgm:t>
    </dgm:pt>
    <dgm:pt modelId="{16EE5D2A-160A-4338-A397-172E427DFC25}">
      <dgm:prSet phldrT="[Text]" custT="1"/>
      <dgm:spPr/>
      <dgm:t>
        <a:bodyPr/>
        <a:lstStyle/>
        <a:p>
          <a:r>
            <a:rPr lang="en-US" sz="2400" dirty="0" smtClean="0">
              <a:solidFill>
                <a:schemeClr val="tx1"/>
              </a:solidFill>
            </a:rPr>
            <a:t>  </a:t>
          </a:r>
          <a:r>
            <a:rPr lang="en-US" sz="2400" b="1" dirty="0" smtClean="0">
              <a:solidFill>
                <a:schemeClr val="tx1"/>
              </a:solidFill>
            </a:rPr>
            <a:t>Malaysia </a:t>
          </a:r>
          <a:r>
            <a:rPr lang="ar-AE" sz="2400" b="1" dirty="0" smtClean="0">
              <a:solidFill>
                <a:schemeClr val="tx1"/>
              </a:solidFill>
            </a:rPr>
            <a:t>ماليزيا </a:t>
          </a:r>
          <a:endParaRPr lang="en-US" sz="2400" dirty="0">
            <a:solidFill>
              <a:schemeClr val="tx1"/>
            </a:solidFill>
          </a:endParaRPr>
        </a:p>
      </dgm:t>
    </dgm:pt>
    <dgm:pt modelId="{37CA8E78-9945-4B18-A758-EB2E82E0A0E9}" type="parTrans" cxnId="{F439F926-442D-476C-9396-CBFD49C2808A}">
      <dgm:prSet/>
      <dgm:spPr/>
      <dgm:t>
        <a:bodyPr/>
        <a:lstStyle/>
        <a:p>
          <a:endParaRPr lang="en-US"/>
        </a:p>
      </dgm:t>
    </dgm:pt>
    <dgm:pt modelId="{FFB6883D-042C-49C8-8F57-82EEF7B560AC}" type="sibTrans" cxnId="{F439F926-442D-476C-9396-CBFD49C2808A}">
      <dgm:prSet/>
      <dgm:spPr/>
      <dgm:t>
        <a:bodyPr/>
        <a:lstStyle/>
        <a:p>
          <a:endParaRPr lang="en-US"/>
        </a:p>
      </dgm:t>
    </dgm:pt>
    <dgm:pt modelId="{17517981-3852-4EB6-85E0-73DE674948C2}">
      <dgm:prSet phldrT="[Text]" custT="1"/>
      <dgm:spPr/>
      <dgm:t>
        <a:bodyPr/>
        <a:lstStyle/>
        <a:p>
          <a:r>
            <a:rPr lang="en-US" sz="2400" dirty="0" smtClean="0">
              <a:solidFill>
                <a:schemeClr val="tx1"/>
              </a:solidFill>
            </a:rPr>
            <a:t>  </a:t>
          </a:r>
          <a:r>
            <a:rPr lang="en-US" sz="2400" b="1" dirty="0" smtClean="0">
              <a:solidFill>
                <a:schemeClr val="tx1"/>
              </a:solidFill>
            </a:rPr>
            <a:t>Sri Lanka</a:t>
          </a:r>
          <a:r>
            <a:rPr lang="ar-AE" sz="2400" b="1" dirty="0" smtClean="0">
              <a:solidFill>
                <a:schemeClr val="tx1"/>
              </a:solidFill>
            </a:rPr>
            <a:t> سيريلانكا </a:t>
          </a:r>
          <a:endParaRPr lang="en-US" sz="2400" dirty="0">
            <a:solidFill>
              <a:schemeClr val="tx1"/>
            </a:solidFill>
          </a:endParaRPr>
        </a:p>
      </dgm:t>
    </dgm:pt>
    <dgm:pt modelId="{3E419F26-D901-4273-92E8-1DC9D7DC9596}" type="parTrans" cxnId="{C1A2C3DE-6C03-4E23-AA19-DEF23A977434}">
      <dgm:prSet/>
      <dgm:spPr/>
      <dgm:t>
        <a:bodyPr/>
        <a:lstStyle/>
        <a:p>
          <a:endParaRPr lang="en-US"/>
        </a:p>
      </dgm:t>
    </dgm:pt>
    <dgm:pt modelId="{58E3BB15-99D9-41E0-B890-6AA08724C2FE}" type="sibTrans" cxnId="{C1A2C3DE-6C03-4E23-AA19-DEF23A977434}">
      <dgm:prSet/>
      <dgm:spPr/>
      <dgm:t>
        <a:bodyPr/>
        <a:lstStyle/>
        <a:p>
          <a:endParaRPr lang="en-US"/>
        </a:p>
      </dgm:t>
    </dgm:pt>
    <dgm:pt modelId="{F115DD10-779A-4E5E-A0C5-F43996793120}" type="pres">
      <dgm:prSet presAssocID="{F8FD2933-D3BC-47D1-A66C-8575ED784822}" presName="compositeShape" presStyleCnt="0">
        <dgm:presLayoutVars>
          <dgm:dir/>
          <dgm:resizeHandles/>
        </dgm:presLayoutVars>
      </dgm:prSet>
      <dgm:spPr/>
    </dgm:pt>
    <dgm:pt modelId="{A454243B-B9C4-44D4-A34D-A9EE1F78654F}" type="pres">
      <dgm:prSet presAssocID="{F8FD2933-D3BC-47D1-A66C-8575ED784822}" presName="pyramid" presStyleLbl="node1" presStyleIdx="0" presStyleCnt="1"/>
      <dgm:spPr/>
    </dgm:pt>
    <dgm:pt modelId="{F24882B1-17C9-4D6B-83F0-76795151CD2F}" type="pres">
      <dgm:prSet presAssocID="{F8FD2933-D3BC-47D1-A66C-8575ED784822}" presName="theList" presStyleCnt="0"/>
      <dgm:spPr/>
    </dgm:pt>
    <dgm:pt modelId="{59ED9112-B9A4-4F4B-ADF7-E03427102615}" type="pres">
      <dgm:prSet presAssocID="{A4335862-A537-4916-A5DC-1E65EAB2F15E}" presName="aNode" presStyleLbl="fgAcc1" presStyleIdx="0" presStyleCnt="15">
        <dgm:presLayoutVars>
          <dgm:bulletEnabled val="1"/>
        </dgm:presLayoutVars>
      </dgm:prSet>
      <dgm:spPr/>
      <dgm:t>
        <a:bodyPr/>
        <a:lstStyle/>
        <a:p>
          <a:endParaRPr lang="en-US"/>
        </a:p>
      </dgm:t>
    </dgm:pt>
    <dgm:pt modelId="{69C74965-0DBE-4236-A677-0460564783BD}" type="pres">
      <dgm:prSet presAssocID="{A4335862-A537-4916-A5DC-1E65EAB2F15E}" presName="aSpace" presStyleCnt="0"/>
      <dgm:spPr/>
    </dgm:pt>
    <dgm:pt modelId="{208DFB58-F89C-4401-A509-A574BF3FA03C}" type="pres">
      <dgm:prSet presAssocID="{2D55A09E-A364-4E7B-AF92-E0FCB9626AF3}" presName="aNode" presStyleLbl="fgAcc1" presStyleIdx="1" presStyleCnt="15">
        <dgm:presLayoutVars>
          <dgm:bulletEnabled val="1"/>
        </dgm:presLayoutVars>
      </dgm:prSet>
      <dgm:spPr/>
      <dgm:t>
        <a:bodyPr/>
        <a:lstStyle/>
        <a:p>
          <a:endParaRPr lang="en-US"/>
        </a:p>
      </dgm:t>
    </dgm:pt>
    <dgm:pt modelId="{5741A113-DFEB-4B07-A857-9D9EE3922294}" type="pres">
      <dgm:prSet presAssocID="{2D55A09E-A364-4E7B-AF92-E0FCB9626AF3}" presName="aSpace" presStyleCnt="0"/>
      <dgm:spPr/>
    </dgm:pt>
    <dgm:pt modelId="{0201C068-B2BC-4B22-B712-9C881CC96419}" type="pres">
      <dgm:prSet presAssocID="{88221AF2-71F7-45AE-930E-961564449B9F}" presName="aNode" presStyleLbl="fgAcc1" presStyleIdx="2" presStyleCnt="15">
        <dgm:presLayoutVars>
          <dgm:bulletEnabled val="1"/>
        </dgm:presLayoutVars>
      </dgm:prSet>
      <dgm:spPr/>
      <dgm:t>
        <a:bodyPr/>
        <a:lstStyle/>
        <a:p>
          <a:endParaRPr lang="en-US"/>
        </a:p>
      </dgm:t>
    </dgm:pt>
    <dgm:pt modelId="{28B02B69-7E1C-4832-A86F-0A837B571160}" type="pres">
      <dgm:prSet presAssocID="{88221AF2-71F7-45AE-930E-961564449B9F}" presName="aSpace" presStyleCnt="0"/>
      <dgm:spPr/>
    </dgm:pt>
    <dgm:pt modelId="{653CBE6E-F9E8-48F8-B970-C71F5BE1F724}" type="pres">
      <dgm:prSet presAssocID="{C40A3C24-E143-4136-B7C5-7AE080CCD247}" presName="aNode" presStyleLbl="fgAcc1" presStyleIdx="3" presStyleCnt="15">
        <dgm:presLayoutVars>
          <dgm:bulletEnabled val="1"/>
        </dgm:presLayoutVars>
      </dgm:prSet>
      <dgm:spPr/>
      <dgm:t>
        <a:bodyPr/>
        <a:lstStyle/>
        <a:p>
          <a:endParaRPr lang="en-US"/>
        </a:p>
      </dgm:t>
    </dgm:pt>
    <dgm:pt modelId="{6356F850-7B9C-4B97-8EB7-AAAF60A30C1E}" type="pres">
      <dgm:prSet presAssocID="{C40A3C24-E143-4136-B7C5-7AE080CCD247}" presName="aSpace" presStyleCnt="0"/>
      <dgm:spPr/>
    </dgm:pt>
    <dgm:pt modelId="{35E974FB-A817-4D50-8365-7C3B8D94999A}" type="pres">
      <dgm:prSet presAssocID="{E1224183-4BE2-4E78-B511-C51A87B2F641}" presName="aNode" presStyleLbl="fgAcc1" presStyleIdx="4" presStyleCnt="15">
        <dgm:presLayoutVars>
          <dgm:bulletEnabled val="1"/>
        </dgm:presLayoutVars>
      </dgm:prSet>
      <dgm:spPr/>
      <dgm:t>
        <a:bodyPr/>
        <a:lstStyle/>
        <a:p>
          <a:endParaRPr lang="en-US"/>
        </a:p>
      </dgm:t>
    </dgm:pt>
    <dgm:pt modelId="{C0054EA7-34F5-46AB-B552-20A301251E47}" type="pres">
      <dgm:prSet presAssocID="{E1224183-4BE2-4E78-B511-C51A87B2F641}" presName="aSpace" presStyleCnt="0"/>
      <dgm:spPr/>
    </dgm:pt>
    <dgm:pt modelId="{67D98B2C-7E37-47C4-BECA-5C9075C2BD4D}" type="pres">
      <dgm:prSet presAssocID="{6F18A404-37AC-4F21-BDD2-FDA51532C25D}" presName="aNode" presStyleLbl="fgAcc1" presStyleIdx="5" presStyleCnt="15">
        <dgm:presLayoutVars>
          <dgm:bulletEnabled val="1"/>
        </dgm:presLayoutVars>
      </dgm:prSet>
      <dgm:spPr/>
      <dgm:t>
        <a:bodyPr/>
        <a:lstStyle/>
        <a:p>
          <a:endParaRPr lang="en-US"/>
        </a:p>
      </dgm:t>
    </dgm:pt>
    <dgm:pt modelId="{0370D8AC-FAA6-43BC-B6E2-B767D5D3AAA7}" type="pres">
      <dgm:prSet presAssocID="{6F18A404-37AC-4F21-BDD2-FDA51532C25D}" presName="aSpace" presStyleCnt="0"/>
      <dgm:spPr/>
    </dgm:pt>
    <dgm:pt modelId="{7F8B76EB-4CF8-4E1C-A836-8AAC2FAB51F1}" type="pres">
      <dgm:prSet presAssocID="{7805C594-625A-4F2D-9857-785495659E99}" presName="aNode" presStyleLbl="fgAcc1" presStyleIdx="6" presStyleCnt="15">
        <dgm:presLayoutVars>
          <dgm:bulletEnabled val="1"/>
        </dgm:presLayoutVars>
      </dgm:prSet>
      <dgm:spPr/>
      <dgm:t>
        <a:bodyPr/>
        <a:lstStyle/>
        <a:p>
          <a:endParaRPr lang="en-US"/>
        </a:p>
      </dgm:t>
    </dgm:pt>
    <dgm:pt modelId="{27E70219-CC6F-40DB-8BD6-E340D8A3C9B1}" type="pres">
      <dgm:prSet presAssocID="{7805C594-625A-4F2D-9857-785495659E99}" presName="aSpace" presStyleCnt="0"/>
      <dgm:spPr/>
    </dgm:pt>
    <dgm:pt modelId="{0C4C5C42-7FD9-47A1-ABE7-CADE19B29B3D}" type="pres">
      <dgm:prSet presAssocID="{AEEA9970-D52C-4EE1-9297-2B6CA1EADBD3}" presName="aNode" presStyleLbl="fgAcc1" presStyleIdx="7" presStyleCnt="15">
        <dgm:presLayoutVars>
          <dgm:bulletEnabled val="1"/>
        </dgm:presLayoutVars>
      </dgm:prSet>
      <dgm:spPr/>
      <dgm:t>
        <a:bodyPr/>
        <a:lstStyle/>
        <a:p>
          <a:endParaRPr lang="en-US"/>
        </a:p>
      </dgm:t>
    </dgm:pt>
    <dgm:pt modelId="{FC4F37F6-6F45-4513-9F45-36E7E3D813C0}" type="pres">
      <dgm:prSet presAssocID="{AEEA9970-D52C-4EE1-9297-2B6CA1EADBD3}" presName="aSpace" presStyleCnt="0"/>
      <dgm:spPr/>
    </dgm:pt>
    <dgm:pt modelId="{5FC06577-9D80-4BB8-9AF2-85981E469C97}" type="pres">
      <dgm:prSet presAssocID="{C53EC2C6-ED41-418E-8A15-ED4003B5BF26}" presName="aNode" presStyleLbl="fgAcc1" presStyleIdx="8" presStyleCnt="15">
        <dgm:presLayoutVars>
          <dgm:bulletEnabled val="1"/>
        </dgm:presLayoutVars>
      </dgm:prSet>
      <dgm:spPr/>
      <dgm:t>
        <a:bodyPr/>
        <a:lstStyle/>
        <a:p>
          <a:endParaRPr lang="en-US"/>
        </a:p>
      </dgm:t>
    </dgm:pt>
    <dgm:pt modelId="{E4CFB961-E64C-40B8-830A-5D856D1376BA}" type="pres">
      <dgm:prSet presAssocID="{C53EC2C6-ED41-418E-8A15-ED4003B5BF26}" presName="aSpace" presStyleCnt="0"/>
      <dgm:spPr/>
    </dgm:pt>
    <dgm:pt modelId="{EBC2CBFB-EFE1-417F-A7D8-734A9F81BC23}" type="pres">
      <dgm:prSet presAssocID="{41DDA9C4-9DC3-4CF8-ACF8-54865CA0C113}" presName="aNode" presStyleLbl="fgAcc1" presStyleIdx="9" presStyleCnt="15">
        <dgm:presLayoutVars>
          <dgm:bulletEnabled val="1"/>
        </dgm:presLayoutVars>
      </dgm:prSet>
      <dgm:spPr/>
      <dgm:t>
        <a:bodyPr/>
        <a:lstStyle/>
        <a:p>
          <a:endParaRPr lang="en-US"/>
        </a:p>
      </dgm:t>
    </dgm:pt>
    <dgm:pt modelId="{45515012-F9D0-4CD6-AE9F-68156DAB724A}" type="pres">
      <dgm:prSet presAssocID="{41DDA9C4-9DC3-4CF8-ACF8-54865CA0C113}" presName="aSpace" presStyleCnt="0"/>
      <dgm:spPr/>
    </dgm:pt>
    <dgm:pt modelId="{EA2DECB3-0DFA-4D7E-AADF-E0D472451303}" type="pres">
      <dgm:prSet presAssocID="{9ACD5D1B-9615-4FF0-B3FE-448F70B03515}" presName="aNode" presStyleLbl="fgAcc1" presStyleIdx="10" presStyleCnt="15">
        <dgm:presLayoutVars>
          <dgm:bulletEnabled val="1"/>
        </dgm:presLayoutVars>
      </dgm:prSet>
      <dgm:spPr/>
      <dgm:t>
        <a:bodyPr/>
        <a:lstStyle/>
        <a:p>
          <a:endParaRPr lang="en-US"/>
        </a:p>
      </dgm:t>
    </dgm:pt>
    <dgm:pt modelId="{84DB96A7-4312-428F-8008-FB983F40916D}" type="pres">
      <dgm:prSet presAssocID="{9ACD5D1B-9615-4FF0-B3FE-448F70B03515}" presName="aSpace" presStyleCnt="0"/>
      <dgm:spPr/>
    </dgm:pt>
    <dgm:pt modelId="{77A6A76B-F4AE-4D0C-BA62-F80C8ECA6FC9}" type="pres">
      <dgm:prSet presAssocID="{FEAC6071-21EE-4363-8DEE-F51DBCE43307}" presName="aNode" presStyleLbl="fgAcc1" presStyleIdx="11" presStyleCnt="15">
        <dgm:presLayoutVars>
          <dgm:bulletEnabled val="1"/>
        </dgm:presLayoutVars>
      </dgm:prSet>
      <dgm:spPr/>
      <dgm:t>
        <a:bodyPr/>
        <a:lstStyle/>
        <a:p>
          <a:endParaRPr lang="en-US"/>
        </a:p>
      </dgm:t>
    </dgm:pt>
    <dgm:pt modelId="{615542FC-02A7-42F8-8125-34450169E9E7}" type="pres">
      <dgm:prSet presAssocID="{FEAC6071-21EE-4363-8DEE-F51DBCE43307}" presName="aSpace" presStyleCnt="0"/>
      <dgm:spPr/>
    </dgm:pt>
    <dgm:pt modelId="{CA3706F2-D859-4372-9B4F-D0EAE80463A4}" type="pres">
      <dgm:prSet presAssocID="{3BEAFEA7-29FC-49AD-841E-04C7BBC6AB4D}" presName="aNode" presStyleLbl="fgAcc1" presStyleIdx="12" presStyleCnt="15">
        <dgm:presLayoutVars>
          <dgm:bulletEnabled val="1"/>
        </dgm:presLayoutVars>
      </dgm:prSet>
      <dgm:spPr/>
      <dgm:t>
        <a:bodyPr/>
        <a:lstStyle/>
        <a:p>
          <a:endParaRPr lang="en-US"/>
        </a:p>
      </dgm:t>
    </dgm:pt>
    <dgm:pt modelId="{9857E61A-2A90-40B2-90B6-BDD61B3B8CD5}" type="pres">
      <dgm:prSet presAssocID="{3BEAFEA7-29FC-49AD-841E-04C7BBC6AB4D}" presName="aSpace" presStyleCnt="0"/>
      <dgm:spPr/>
    </dgm:pt>
    <dgm:pt modelId="{762B92D4-C243-4AF2-B4D1-EE36FD6EC837}" type="pres">
      <dgm:prSet presAssocID="{16EE5D2A-160A-4338-A397-172E427DFC25}" presName="aNode" presStyleLbl="fgAcc1" presStyleIdx="13" presStyleCnt="15">
        <dgm:presLayoutVars>
          <dgm:bulletEnabled val="1"/>
        </dgm:presLayoutVars>
      </dgm:prSet>
      <dgm:spPr/>
      <dgm:t>
        <a:bodyPr/>
        <a:lstStyle/>
        <a:p>
          <a:endParaRPr lang="en-US"/>
        </a:p>
      </dgm:t>
    </dgm:pt>
    <dgm:pt modelId="{B8887EE4-995A-4CCD-8142-88D67A68207C}" type="pres">
      <dgm:prSet presAssocID="{16EE5D2A-160A-4338-A397-172E427DFC25}" presName="aSpace" presStyleCnt="0"/>
      <dgm:spPr/>
    </dgm:pt>
    <dgm:pt modelId="{FC930A7F-ACF3-4163-BD8D-11326496D15D}" type="pres">
      <dgm:prSet presAssocID="{17517981-3852-4EB6-85E0-73DE674948C2}" presName="aNode" presStyleLbl="fgAcc1" presStyleIdx="14" presStyleCnt="15">
        <dgm:presLayoutVars>
          <dgm:bulletEnabled val="1"/>
        </dgm:presLayoutVars>
      </dgm:prSet>
      <dgm:spPr/>
      <dgm:t>
        <a:bodyPr/>
        <a:lstStyle/>
        <a:p>
          <a:endParaRPr lang="en-US"/>
        </a:p>
      </dgm:t>
    </dgm:pt>
    <dgm:pt modelId="{D1EA5D7A-C651-41EC-805E-77B11A9E7B4A}" type="pres">
      <dgm:prSet presAssocID="{17517981-3852-4EB6-85E0-73DE674948C2}" presName="aSpace" presStyleCnt="0"/>
      <dgm:spPr/>
    </dgm:pt>
  </dgm:ptLst>
  <dgm:cxnLst>
    <dgm:cxn modelId="{86FF98BD-0126-45B6-99C3-7058E0A6E749}" srcId="{F8FD2933-D3BC-47D1-A66C-8575ED784822}" destId="{A4335862-A537-4916-A5DC-1E65EAB2F15E}" srcOrd="0" destOrd="0" parTransId="{74E668E7-C7EE-42B6-93E8-34DDFDBFDF3B}" sibTransId="{8C96C42D-67F9-43BE-988B-63DDE6CAD1D2}"/>
    <dgm:cxn modelId="{8E18ABF4-5B5F-4F2A-B5D5-8CC5B4897A5A}" type="presOf" srcId="{FEAC6071-21EE-4363-8DEE-F51DBCE43307}" destId="{77A6A76B-F4AE-4D0C-BA62-F80C8ECA6FC9}" srcOrd="0" destOrd="0" presId="urn:microsoft.com/office/officeart/2005/8/layout/pyramid2"/>
    <dgm:cxn modelId="{6CE8A725-7DD9-4ABC-96BA-26041C542F22}" type="presOf" srcId="{2D55A09E-A364-4E7B-AF92-E0FCB9626AF3}" destId="{208DFB58-F89C-4401-A509-A574BF3FA03C}" srcOrd="0" destOrd="0" presId="urn:microsoft.com/office/officeart/2005/8/layout/pyramid2"/>
    <dgm:cxn modelId="{C8253F15-C67A-4F44-A462-299E00B5FEC2}" srcId="{F8FD2933-D3BC-47D1-A66C-8575ED784822}" destId="{88221AF2-71F7-45AE-930E-961564449B9F}" srcOrd="2" destOrd="0" parTransId="{9C0B19CF-2B15-4732-9315-ED93E2530808}" sibTransId="{92BAF52D-95C8-460E-A534-D014C8ADB148}"/>
    <dgm:cxn modelId="{F439F926-442D-476C-9396-CBFD49C2808A}" srcId="{F8FD2933-D3BC-47D1-A66C-8575ED784822}" destId="{16EE5D2A-160A-4338-A397-172E427DFC25}" srcOrd="13" destOrd="0" parTransId="{37CA8E78-9945-4B18-A758-EB2E82E0A0E9}" sibTransId="{FFB6883D-042C-49C8-8F57-82EEF7B560AC}"/>
    <dgm:cxn modelId="{A14C1AD9-FA6E-4087-A6DA-0A675849582A}" type="presOf" srcId="{6F18A404-37AC-4F21-BDD2-FDA51532C25D}" destId="{67D98B2C-7E37-47C4-BECA-5C9075C2BD4D}" srcOrd="0" destOrd="0" presId="urn:microsoft.com/office/officeart/2005/8/layout/pyramid2"/>
    <dgm:cxn modelId="{44649854-FD38-418C-95F5-6D659EB5EF6A}" type="presOf" srcId="{9ACD5D1B-9615-4FF0-B3FE-448F70B03515}" destId="{EA2DECB3-0DFA-4D7E-AADF-E0D472451303}" srcOrd="0" destOrd="0" presId="urn:microsoft.com/office/officeart/2005/8/layout/pyramid2"/>
    <dgm:cxn modelId="{F884B8E6-1452-4BF0-9ABA-1D479BA65E8B}" type="presOf" srcId="{A4335862-A537-4916-A5DC-1E65EAB2F15E}" destId="{59ED9112-B9A4-4F4B-ADF7-E03427102615}" srcOrd="0" destOrd="0" presId="urn:microsoft.com/office/officeart/2005/8/layout/pyramid2"/>
    <dgm:cxn modelId="{5B9D3C22-348B-41AE-9942-DF89A2B45019}" type="presOf" srcId="{41DDA9C4-9DC3-4CF8-ACF8-54865CA0C113}" destId="{EBC2CBFB-EFE1-417F-A7D8-734A9F81BC23}" srcOrd="0" destOrd="0" presId="urn:microsoft.com/office/officeart/2005/8/layout/pyramid2"/>
    <dgm:cxn modelId="{B29A2EB5-C967-4CC4-B868-2153599A167D}" type="presOf" srcId="{3BEAFEA7-29FC-49AD-841E-04C7BBC6AB4D}" destId="{CA3706F2-D859-4372-9B4F-D0EAE80463A4}" srcOrd="0" destOrd="0" presId="urn:microsoft.com/office/officeart/2005/8/layout/pyramid2"/>
    <dgm:cxn modelId="{292AE4B0-4D25-41DE-990B-FDA4C2DADC05}" type="presOf" srcId="{88221AF2-71F7-45AE-930E-961564449B9F}" destId="{0201C068-B2BC-4B22-B712-9C881CC96419}" srcOrd="0" destOrd="0" presId="urn:microsoft.com/office/officeart/2005/8/layout/pyramid2"/>
    <dgm:cxn modelId="{8C7B1885-A9DA-48EA-8C13-1D149B10231F}" type="presOf" srcId="{17517981-3852-4EB6-85E0-73DE674948C2}" destId="{FC930A7F-ACF3-4163-BD8D-11326496D15D}" srcOrd="0" destOrd="0" presId="urn:microsoft.com/office/officeart/2005/8/layout/pyramid2"/>
    <dgm:cxn modelId="{D840FCAB-0FA1-4DA6-BB11-76B042B1115A}" srcId="{F8FD2933-D3BC-47D1-A66C-8575ED784822}" destId="{C53EC2C6-ED41-418E-8A15-ED4003B5BF26}" srcOrd="8" destOrd="0" parTransId="{25446034-CD08-44E0-AE99-01F400833F7F}" sibTransId="{0E345C71-5EB2-423C-B09C-76E73C3CB96B}"/>
    <dgm:cxn modelId="{7FEDDF29-AB16-4E77-950B-2A8239AC4095}" srcId="{F8FD2933-D3BC-47D1-A66C-8575ED784822}" destId="{C40A3C24-E143-4136-B7C5-7AE080CCD247}" srcOrd="3" destOrd="0" parTransId="{891BBDF5-344E-405D-9928-386D2D68DBC9}" sibTransId="{FE42843B-D938-4D7C-B008-6D8FD21D804A}"/>
    <dgm:cxn modelId="{2F19844C-BF5F-40F2-B443-9EAAE463A899}" srcId="{F8FD2933-D3BC-47D1-A66C-8575ED784822}" destId="{AEEA9970-D52C-4EE1-9297-2B6CA1EADBD3}" srcOrd="7" destOrd="0" parTransId="{C02F332E-AA0D-4AC9-AF80-3CD154DE396C}" sibTransId="{0109BCC4-4D29-4062-878D-5EE54B3C03F3}"/>
    <dgm:cxn modelId="{ED7E005F-085C-4167-9C73-C52889D816BF}" type="presOf" srcId="{F8FD2933-D3BC-47D1-A66C-8575ED784822}" destId="{F115DD10-779A-4E5E-A0C5-F43996793120}" srcOrd="0" destOrd="0" presId="urn:microsoft.com/office/officeart/2005/8/layout/pyramid2"/>
    <dgm:cxn modelId="{990A09E5-2330-46A3-A98D-C94C4205BB7C}" srcId="{F8FD2933-D3BC-47D1-A66C-8575ED784822}" destId="{FEAC6071-21EE-4363-8DEE-F51DBCE43307}" srcOrd="11" destOrd="0" parTransId="{92FA0EB5-F8D7-4146-BDD1-BC8DC5D0ADEB}" sibTransId="{5DCADA29-AB10-45AD-A5D9-14DD5F666F58}"/>
    <dgm:cxn modelId="{2BB5A7FB-BD9F-44B8-A61F-6D3924829D92}" type="presOf" srcId="{E1224183-4BE2-4E78-B511-C51A87B2F641}" destId="{35E974FB-A817-4D50-8365-7C3B8D94999A}" srcOrd="0" destOrd="0" presId="urn:microsoft.com/office/officeart/2005/8/layout/pyramid2"/>
    <dgm:cxn modelId="{CD7603E6-4406-4379-96C0-DDD3A47A5803}" srcId="{F8FD2933-D3BC-47D1-A66C-8575ED784822}" destId="{6F18A404-37AC-4F21-BDD2-FDA51532C25D}" srcOrd="5" destOrd="0" parTransId="{B0F7C39F-9FE0-4EFF-A80B-03F170F33D21}" sibTransId="{8D3B55E8-71E9-42A6-BC39-B2338BD3D345}"/>
    <dgm:cxn modelId="{6DA70C24-2190-41F9-AC3F-BFB6F19A926A}" srcId="{F8FD2933-D3BC-47D1-A66C-8575ED784822}" destId="{7805C594-625A-4F2D-9857-785495659E99}" srcOrd="6" destOrd="0" parTransId="{BF96AC2E-8B3D-4D29-A0EA-6EAFA957BB81}" sibTransId="{F92864E3-D4D6-4FEC-A20F-08AE174AB673}"/>
    <dgm:cxn modelId="{89FE0176-32A9-4EC2-AB91-545F2467613F}" srcId="{F8FD2933-D3BC-47D1-A66C-8575ED784822}" destId="{9ACD5D1B-9615-4FF0-B3FE-448F70B03515}" srcOrd="10" destOrd="0" parTransId="{4CF09DB5-E5F4-4804-919E-9F0ADBB7C385}" sibTransId="{E645C8F5-35B5-4357-8FFA-141822A6E4FA}"/>
    <dgm:cxn modelId="{C1A2C3DE-6C03-4E23-AA19-DEF23A977434}" srcId="{F8FD2933-D3BC-47D1-A66C-8575ED784822}" destId="{17517981-3852-4EB6-85E0-73DE674948C2}" srcOrd="14" destOrd="0" parTransId="{3E419F26-D901-4273-92E8-1DC9D7DC9596}" sibTransId="{58E3BB15-99D9-41E0-B890-6AA08724C2FE}"/>
    <dgm:cxn modelId="{251F8E8F-5467-430E-9D3C-D6439E281200}" type="presOf" srcId="{7805C594-625A-4F2D-9857-785495659E99}" destId="{7F8B76EB-4CF8-4E1C-A836-8AAC2FAB51F1}" srcOrd="0" destOrd="0" presId="urn:microsoft.com/office/officeart/2005/8/layout/pyramid2"/>
    <dgm:cxn modelId="{96D07399-1EF7-4FCF-AB07-E8EB929F530E}" type="presOf" srcId="{C53EC2C6-ED41-418E-8A15-ED4003B5BF26}" destId="{5FC06577-9D80-4BB8-9AF2-85981E469C97}" srcOrd="0" destOrd="0" presId="urn:microsoft.com/office/officeart/2005/8/layout/pyramid2"/>
    <dgm:cxn modelId="{772F05E1-402D-4086-97D1-0497F780C51E}" type="presOf" srcId="{16EE5D2A-160A-4338-A397-172E427DFC25}" destId="{762B92D4-C243-4AF2-B4D1-EE36FD6EC837}" srcOrd="0" destOrd="0" presId="urn:microsoft.com/office/officeart/2005/8/layout/pyramid2"/>
    <dgm:cxn modelId="{EEC078F9-75E6-4C6E-BB14-EC208130C3FD}" type="presOf" srcId="{C40A3C24-E143-4136-B7C5-7AE080CCD247}" destId="{653CBE6E-F9E8-48F8-B970-C71F5BE1F724}" srcOrd="0" destOrd="0" presId="urn:microsoft.com/office/officeart/2005/8/layout/pyramid2"/>
    <dgm:cxn modelId="{A5D7C25C-B575-443F-AA5A-F5F601085703}" srcId="{F8FD2933-D3BC-47D1-A66C-8575ED784822}" destId="{3BEAFEA7-29FC-49AD-841E-04C7BBC6AB4D}" srcOrd="12" destOrd="0" parTransId="{5F0163CB-75D1-4324-BF65-ABFBD0A3E9A4}" sibTransId="{4A00BAA1-C23A-4995-83C6-4E8E964295C1}"/>
    <dgm:cxn modelId="{637DB8FE-C1C8-4699-8D28-AAC8ED0B54E2}" type="presOf" srcId="{AEEA9970-D52C-4EE1-9297-2B6CA1EADBD3}" destId="{0C4C5C42-7FD9-47A1-ABE7-CADE19B29B3D}" srcOrd="0" destOrd="0" presId="urn:microsoft.com/office/officeart/2005/8/layout/pyramid2"/>
    <dgm:cxn modelId="{68437BBF-62C4-4C9B-8423-A37CC765CFAE}" srcId="{F8FD2933-D3BC-47D1-A66C-8575ED784822}" destId="{2D55A09E-A364-4E7B-AF92-E0FCB9626AF3}" srcOrd="1" destOrd="0" parTransId="{80D2ED00-C955-4693-AFF2-27D8FD92604D}" sibTransId="{9E00F2D4-144C-4455-AE46-C0651D307364}"/>
    <dgm:cxn modelId="{B9AB80CC-FF29-4452-B131-8E917D9714A6}" srcId="{F8FD2933-D3BC-47D1-A66C-8575ED784822}" destId="{E1224183-4BE2-4E78-B511-C51A87B2F641}" srcOrd="4" destOrd="0" parTransId="{8C016B8E-6783-4D1C-8BBD-E53C6CCC0B60}" sibTransId="{5E3A62D8-E5F4-47E2-9FC9-ED14CF7C82AD}"/>
    <dgm:cxn modelId="{545899D6-F58E-432F-9A52-92ECBCC21B29}" srcId="{F8FD2933-D3BC-47D1-A66C-8575ED784822}" destId="{41DDA9C4-9DC3-4CF8-ACF8-54865CA0C113}" srcOrd="9" destOrd="0" parTransId="{93C747EE-F678-4A6D-96E1-9E60FCD9CAD4}" sibTransId="{3A81251E-8423-4648-B76F-F98E74AD88AF}"/>
    <dgm:cxn modelId="{9F3ECB3A-D323-4643-A457-1602CFF4B87B}" type="presParOf" srcId="{F115DD10-779A-4E5E-A0C5-F43996793120}" destId="{A454243B-B9C4-44D4-A34D-A9EE1F78654F}" srcOrd="0" destOrd="0" presId="urn:microsoft.com/office/officeart/2005/8/layout/pyramid2"/>
    <dgm:cxn modelId="{719DA4E1-C86F-4E4B-8627-9E01573BCA34}" type="presParOf" srcId="{F115DD10-779A-4E5E-A0C5-F43996793120}" destId="{F24882B1-17C9-4D6B-83F0-76795151CD2F}" srcOrd="1" destOrd="0" presId="urn:microsoft.com/office/officeart/2005/8/layout/pyramid2"/>
    <dgm:cxn modelId="{C38AC1D3-C7AA-414F-96EC-76EAD582D42E}" type="presParOf" srcId="{F24882B1-17C9-4D6B-83F0-76795151CD2F}" destId="{59ED9112-B9A4-4F4B-ADF7-E03427102615}" srcOrd="0" destOrd="0" presId="urn:microsoft.com/office/officeart/2005/8/layout/pyramid2"/>
    <dgm:cxn modelId="{BDE8A654-DFCF-4FDC-9042-A9CB53A97E39}" type="presParOf" srcId="{F24882B1-17C9-4D6B-83F0-76795151CD2F}" destId="{69C74965-0DBE-4236-A677-0460564783BD}" srcOrd="1" destOrd="0" presId="urn:microsoft.com/office/officeart/2005/8/layout/pyramid2"/>
    <dgm:cxn modelId="{E431E8DC-1DA5-40B6-AC70-862B8CAFDC3B}" type="presParOf" srcId="{F24882B1-17C9-4D6B-83F0-76795151CD2F}" destId="{208DFB58-F89C-4401-A509-A574BF3FA03C}" srcOrd="2" destOrd="0" presId="urn:microsoft.com/office/officeart/2005/8/layout/pyramid2"/>
    <dgm:cxn modelId="{7D951B69-DDB3-4CC4-B7F9-F70F4291252D}" type="presParOf" srcId="{F24882B1-17C9-4D6B-83F0-76795151CD2F}" destId="{5741A113-DFEB-4B07-A857-9D9EE3922294}" srcOrd="3" destOrd="0" presId="urn:microsoft.com/office/officeart/2005/8/layout/pyramid2"/>
    <dgm:cxn modelId="{D6396044-163E-4634-B5F9-7CE5CCC9F0AF}" type="presParOf" srcId="{F24882B1-17C9-4D6B-83F0-76795151CD2F}" destId="{0201C068-B2BC-4B22-B712-9C881CC96419}" srcOrd="4" destOrd="0" presId="urn:microsoft.com/office/officeart/2005/8/layout/pyramid2"/>
    <dgm:cxn modelId="{12563BBA-33B7-4D64-A467-E532A40CBF6A}" type="presParOf" srcId="{F24882B1-17C9-4D6B-83F0-76795151CD2F}" destId="{28B02B69-7E1C-4832-A86F-0A837B571160}" srcOrd="5" destOrd="0" presId="urn:microsoft.com/office/officeart/2005/8/layout/pyramid2"/>
    <dgm:cxn modelId="{0889D933-9A83-4E5A-B223-6A1FE8A45A25}" type="presParOf" srcId="{F24882B1-17C9-4D6B-83F0-76795151CD2F}" destId="{653CBE6E-F9E8-48F8-B970-C71F5BE1F724}" srcOrd="6" destOrd="0" presId="urn:microsoft.com/office/officeart/2005/8/layout/pyramid2"/>
    <dgm:cxn modelId="{85CB86D5-7AFF-4E34-85F4-37B99CA01211}" type="presParOf" srcId="{F24882B1-17C9-4D6B-83F0-76795151CD2F}" destId="{6356F850-7B9C-4B97-8EB7-AAAF60A30C1E}" srcOrd="7" destOrd="0" presId="urn:microsoft.com/office/officeart/2005/8/layout/pyramid2"/>
    <dgm:cxn modelId="{C0A19B95-F1F0-4EEC-B536-B551A4480886}" type="presParOf" srcId="{F24882B1-17C9-4D6B-83F0-76795151CD2F}" destId="{35E974FB-A817-4D50-8365-7C3B8D94999A}" srcOrd="8" destOrd="0" presId="urn:microsoft.com/office/officeart/2005/8/layout/pyramid2"/>
    <dgm:cxn modelId="{D6B5A744-A757-4CA4-98A2-2266372C6205}" type="presParOf" srcId="{F24882B1-17C9-4D6B-83F0-76795151CD2F}" destId="{C0054EA7-34F5-46AB-B552-20A301251E47}" srcOrd="9" destOrd="0" presId="urn:microsoft.com/office/officeart/2005/8/layout/pyramid2"/>
    <dgm:cxn modelId="{EFC4F951-CCE9-4D3A-B7BC-8EB0172A1A33}" type="presParOf" srcId="{F24882B1-17C9-4D6B-83F0-76795151CD2F}" destId="{67D98B2C-7E37-47C4-BECA-5C9075C2BD4D}" srcOrd="10" destOrd="0" presId="urn:microsoft.com/office/officeart/2005/8/layout/pyramid2"/>
    <dgm:cxn modelId="{EC001B90-C518-452D-8AFF-199CBE75FDB5}" type="presParOf" srcId="{F24882B1-17C9-4D6B-83F0-76795151CD2F}" destId="{0370D8AC-FAA6-43BC-B6E2-B767D5D3AAA7}" srcOrd="11" destOrd="0" presId="urn:microsoft.com/office/officeart/2005/8/layout/pyramid2"/>
    <dgm:cxn modelId="{ED41D0ED-99E9-42AA-B8D8-56AB367E7D95}" type="presParOf" srcId="{F24882B1-17C9-4D6B-83F0-76795151CD2F}" destId="{7F8B76EB-4CF8-4E1C-A836-8AAC2FAB51F1}" srcOrd="12" destOrd="0" presId="urn:microsoft.com/office/officeart/2005/8/layout/pyramid2"/>
    <dgm:cxn modelId="{20729C19-915C-4849-A657-3BEEA7A146E0}" type="presParOf" srcId="{F24882B1-17C9-4D6B-83F0-76795151CD2F}" destId="{27E70219-CC6F-40DB-8BD6-E340D8A3C9B1}" srcOrd="13" destOrd="0" presId="urn:microsoft.com/office/officeart/2005/8/layout/pyramid2"/>
    <dgm:cxn modelId="{58718594-8EA2-4146-B6C2-6507840DC858}" type="presParOf" srcId="{F24882B1-17C9-4D6B-83F0-76795151CD2F}" destId="{0C4C5C42-7FD9-47A1-ABE7-CADE19B29B3D}" srcOrd="14" destOrd="0" presId="urn:microsoft.com/office/officeart/2005/8/layout/pyramid2"/>
    <dgm:cxn modelId="{5A8DBC56-CCAE-438A-9B1C-F05D1E9C39CF}" type="presParOf" srcId="{F24882B1-17C9-4D6B-83F0-76795151CD2F}" destId="{FC4F37F6-6F45-4513-9F45-36E7E3D813C0}" srcOrd="15" destOrd="0" presId="urn:microsoft.com/office/officeart/2005/8/layout/pyramid2"/>
    <dgm:cxn modelId="{F7FFDAC8-312A-42FD-B370-FDB7383526C0}" type="presParOf" srcId="{F24882B1-17C9-4D6B-83F0-76795151CD2F}" destId="{5FC06577-9D80-4BB8-9AF2-85981E469C97}" srcOrd="16" destOrd="0" presId="urn:microsoft.com/office/officeart/2005/8/layout/pyramid2"/>
    <dgm:cxn modelId="{00891B02-1F3B-45BD-A33D-4535C660DE57}" type="presParOf" srcId="{F24882B1-17C9-4D6B-83F0-76795151CD2F}" destId="{E4CFB961-E64C-40B8-830A-5D856D1376BA}" srcOrd="17" destOrd="0" presId="urn:microsoft.com/office/officeart/2005/8/layout/pyramid2"/>
    <dgm:cxn modelId="{BFF5D3B2-0478-4859-9392-7532B7FD1D1E}" type="presParOf" srcId="{F24882B1-17C9-4D6B-83F0-76795151CD2F}" destId="{EBC2CBFB-EFE1-417F-A7D8-734A9F81BC23}" srcOrd="18" destOrd="0" presId="urn:microsoft.com/office/officeart/2005/8/layout/pyramid2"/>
    <dgm:cxn modelId="{CFCE8269-303B-4168-98C7-E0C64CCD6FBE}" type="presParOf" srcId="{F24882B1-17C9-4D6B-83F0-76795151CD2F}" destId="{45515012-F9D0-4CD6-AE9F-68156DAB724A}" srcOrd="19" destOrd="0" presId="urn:microsoft.com/office/officeart/2005/8/layout/pyramid2"/>
    <dgm:cxn modelId="{47472A0B-5989-4272-A059-BFFEFFDA091E}" type="presParOf" srcId="{F24882B1-17C9-4D6B-83F0-76795151CD2F}" destId="{EA2DECB3-0DFA-4D7E-AADF-E0D472451303}" srcOrd="20" destOrd="0" presId="urn:microsoft.com/office/officeart/2005/8/layout/pyramid2"/>
    <dgm:cxn modelId="{BAE46BB9-198D-445C-A08A-A5A0A077062B}" type="presParOf" srcId="{F24882B1-17C9-4D6B-83F0-76795151CD2F}" destId="{84DB96A7-4312-428F-8008-FB983F40916D}" srcOrd="21" destOrd="0" presId="urn:microsoft.com/office/officeart/2005/8/layout/pyramid2"/>
    <dgm:cxn modelId="{B6E8A28A-DE27-42AE-9883-28D5E787EF19}" type="presParOf" srcId="{F24882B1-17C9-4D6B-83F0-76795151CD2F}" destId="{77A6A76B-F4AE-4D0C-BA62-F80C8ECA6FC9}" srcOrd="22" destOrd="0" presId="urn:microsoft.com/office/officeart/2005/8/layout/pyramid2"/>
    <dgm:cxn modelId="{59E477DF-D38C-4171-8D5F-20AC9CD2829B}" type="presParOf" srcId="{F24882B1-17C9-4D6B-83F0-76795151CD2F}" destId="{615542FC-02A7-42F8-8125-34450169E9E7}" srcOrd="23" destOrd="0" presId="urn:microsoft.com/office/officeart/2005/8/layout/pyramid2"/>
    <dgm:cxn modelId="{64187A21-0CC3-4C90-B740-8C542A89BDB5}" type="presParOf" srcId="{F24882B1-17C9-4D6B-83F0-76795151CD2F}" destId="{CA3706F2-D859-4372-9B4F-D0EAE80463A4}" srcOrd="24" destOrd="0" presId="urn:microsoft.com/office/officeart/2005/8/layout/pyramid2"/>
    <dgm:cxn modelId="{190A5904-CE7E-485B-B111-742F1E4795D3}" type="presParOf" srcId="{F24882B1-17C9-4D6B-83F0-76795151CD2F}" destId="{9857E61A-2A90-40B2-90B6-BDD61B3B8CD5}" srcOrd="25" destOrd="0" presId="urn:microsoft.com/office/officeart/2005/8/layout/pyramid2"/>
    <dgm:cxn modelId="{6637D036-C7E7-4D8F-AF8F-37C819D6C2C8}" type="presParOf" srcId="{F24882B1-17C9-4D6B-83F0-76795151CD2F}" destId="{762B92D4-C243-4AF2-B4D1-EE36FD6EC837}" srcOrd="26" destOrd="0" presId="urn:microsoft.com/office/officeart/2005/8/layout/pyramid2"/>
    <dgm:cxn modelId="{2D94352B-D72D-4194-A509-01FF9796A35D}" type="presParOf" srcId="{F24882B1-17C9-4D6B-83F0-76795151CD2F}" destId="{B8887EE4-995A-4CCD-8142-88D67A68207C}" srcOrd="27" destOrd="0" presId="urn:microsoft.com/office/officeart/2005/8/layout/pyramid2"/>
    <dgm:cxn modelId="{B3E2BC0F-BB9E-4E58-AB40-6CD3F5A1B8C4}" type="presParOf" srcId="{F24882B1-17C9-4D6B-83F0-76795151CD2F}" destId="{FC930A7F-ACF3-4163-BD8D-11326496D15D}" srcOrd="28" destOrd="0" presId="urn:microsoft.com/office/officeart/2005/8/layout/pyramid2"/>
    <dgm:cxn modelId="{9601EAF5-A6D7-4230-8030-1056976241EF}" type="presParOf" srcId="{F24882B1-17C9-4D6B-83F0-76795151CD2F}" destId="{D1EA5D7A-C651-41EC-805E-77B11A9E7B4A}" srcOrd="29" destOrd="0" presId="urn:microsoft.com/office/officeart/2005/8/layout/pyramid2"/>
  </dgm:cxnLst>
  <dgm:bg>
    <a:noFill/>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5334D5-EF9A-455F-9B2D-5F4BD2CEFB51}" type="doc">
      <dgm:prSet loTypeId="urn:microsoft.com/office/officeart/2005/8/layout/pyramid1" loCatId="pyramid" qsTypeId="urn:microsoft.com/office/officeart/2005/8/quickstyle/3d5" qsCatId="3D" csTypeId="urn:microsoft.com/office/officeart/2005/8/colors/colorful1#1" csCatId="colorful" phldr="1"/>
      <dgm:spPr/>
    </dgm:pt>
    <dgm:pt modelId="{2ACC51BD-4F84-4618-9FBF-050276D93EA1}">
      <dgm:prSet phldrT="[Text]"/>
      <dgm:spPr/>
      <dgm:t>
        <a:bodyPr/>
        <a:lstStyle/>
        <a:p>
          <a:r>
            <a:rPr lang="en-US" b="1">
              <a:solidFill>
                <a:schemeClr val="bg1"/>
              </a:solidFill>
            </a:rPr>
            <a:t>1</a:t>
          </a:r>
        </a:p>
      </dgm:t>
    </dgm:pt>
    <dgm:pt modelId="{43514718-1AD7-46BB-8257-07B15E195426}" type="parTrans" cxnId="{D3FCDBFE-6A91-4EBD-8BF3-7B22D0C1C60A}">
      <dgm:prSet/>
      <dgm:spPr/>
      <dgm:t>
        <a:bodyPr/>
        <a:lstStyle/>
        <a:p>
          <a:endParaRPr lang="en-US"/>
        </a:p>
      </dgm:t>
    </dgm:pt>
    <dgm:pt modelId="{80D82A4B-6E69-451D-B79B-E63CCD2F9722}" type="sibTrans" cxnId="{D3FCDBFE-6A91-4EBD-8BF3-7B22D0C1C60A}">
      <dgm:prSet/>
      <dgm:spPr/>
      <dgm:t>
        <a:bodyPr/>
        <a:lstStyle/>
        <a:p>
          <a:endParaRPr lang="en-US"/>
        </a:p>
      </dgm:t>
    </dgm:pt>
    <dgm:pt modelId="{D50D7561-4418-47F4-9368-762208FD2B42}">
      <dgm:prSet phldrT="[Text]"/>
      <dgm:spPr/>
      <dgm:t>
        <a:bodyPr/>
        <a:lstStyle/>
        <a:p>
          <a:r>
            <a:rPr lang="en-US" b="1">
              <a:solidFill>
                <a:schemeClr val="bg1"/>
              </a:solidFill>
            </a:rPr>
            <a:t>12</a:t>
          </a:r>
        </a:p>
      </dgm:t>
    </dgm:pt>
    <dgm:pt modelId="{C533B257-336D-4483-9FFF-A50F56177936}" type="parTrans" cxnId="{E4E21DED-9F4F-4CF3-84E2-F531110FABBC}">
      <dgm:prSet/>
      <dgm:spPr/>
      <dgm:t>
        <a:bodyPr/>
        <a:lstStyle/>
        <a:p>
          <a:endParaRPr lang="en-US"/>
        </a:p>
      </dgm:t>
    </dgm:pt>
    <dgm:pt modelId="{D4F2B07B-6152-4B1B-99FC-F86292451198}" type="sibTrans" cxnId="{E4E21DED-9F4F-4CF3-84E2-F531110FABBC}">
      <dgm:prSet/>
      <dgm:spPr/>
      <dgm:t>
        <a:bodyPr/>
        <a:lstStyle/>
        <a:p>
          <a:endParaRPr lang="en-US"/>
        </a:p>
      </dgm:t>
    </dgm:pt>
    <dgm:pt modelId="{DFEDBDA6-CFF1-457B-8823-5449B25433EF}">
      <dgm:prSet phldrT="[Text]"/>
      <dgm:spPr/>
      <dgm:t>
        <a:bodyPr/>
        <a:lstStyle/>
        <a:p>
          <a:r>
            <a:rPr lang="en-US"/>
            <a:t>....</a:t>
          </a:r>
        </a:p>
      </dgm:t>
    </dgm:pt>
    <dgm:pt modelId="{A0E2294A-2FFC-43D7-9AFC-3EFB6F37049C}" type="parTrans" cxnId="{F548E16C-4D97-49A6-B526-66DDE2A35EAA}">
      <dgm:prSet/>
      <dgm:spPr/>
      <dgm:t>
        <a:bodyPr/>
        <a:lstStyle/>
        <a:p>
          <a:endParaRPr lang="en-US"/>
        </a:p>
      </dgm:t>
    </dgm:pt>
    <dgm:pt modelId="{4F70B7D6-C9A2-4359-A733-0EB1BD8C1CD5}" type="sibTrans" cxnId="{F548E16C-4D97-49A6-B526-66DDE2A35EAA}">
      <dgm:prSet/>
      <dgm:spPr/>
      <dgm:t>
        <a:bodyPr/>
        <a:lstStyle/>
        <a:p>
          <a:endParaRPr lang="en-US"/>
        </a:p>
      </dgm:t>
    </dgm:pt>
    <dgm:pt modelId="{0223F4B3-B85D-4899-A4E8-DF300C88B187}">
      <dgm:prSet phldrT="[Text]"/>
      <dgm:spPr/>
      <dgm:t>
        <a:bodyPr/>
        <a:lstStyle/>
        <a:p>
          <a:r>
            <a:rPr lang="en-US" b="1">
              <a:solidFill>
                <a:schemeClr val="bg1"/>
              </a:solidFill>
            </a:rPr>
            <a:t>7</a:t>
          </a:r>
        </a:p>
      </dgm:t>
    </dgm:pt>
    <dgm:pt modelId="{0448DCF9-E0BD-49C7-8B3A-5AAC9EF29082}" type="parTrans" cxnId="{BFFC87D6-4050-48BF-AD7A-183E5065CD6C}">
      <dgm:prSet/>
      <dgm:spPr/>
      <dgm:t>
        <a:bodyPr/>
        <a:lstStyle/>
        <a:p>
          <a:endParaRPr lang="en-US"/>
        </a:p>
      </dgm:t>
    </dgm:pt>
    <dgm:pt modelId="{875E9088-DC78-4554-B56D-CCA806C9608D}" type="sibTrans" cxnId="{BFFC87D6-4050-48BF-AD7A-183E5065CD6C}">
      <dgm:prSet/>
      <dgm:spPr/>
      <dgm:t>
        <a:bodyPr/>
        <a:lstStyle/>
        <a:p>
          <a:endParaRPr lang="en-US"/>
        </a:p>
      </dgm:t>
    </dgm:pt>
    <dgm:pt modelId="{13E1256E-EA3F-40A6-9AD8-9B4A263138FF}">
      <dgm:prSet phldrT="[Text]"/>
      <dgm:spPr/>
      <dgm:t>
        <a:bodyPr/>
        <a:lstStyle/>
        <a:p>
          <a:r>
            <a:rPr lang="en-US" b="1">
              <a:solidFill>
                <a:schemeClr val="bg1"/>
              </a:solidFill>
            </a:rPr>
            <a:t>8</a:t>
          </a:r>
        </a:p>
      </dgm:t>
    </dgm:pt>
    <dgm:pt modelId="{D01A8A96-375E-405F-9258-24895E5F91FE}" type="parTrans" cxnId="{299C1FFF-06A4-43EB-8CBD-BC3488C9EDBB}">
      <dgm:prSet/>
      <dgm:spPr/>
      <dgm:t>
        <a:bodyPr/>
        <a:lstStyle/>
        <a:p>
          <a:endParaRPr lang="en-US"/>
        </a:p>
      </dgm:t>
    </dgm:pt>
    <dgm:pt modelId="{31190423-E406-4848-9E46-89959811821A}" type="sibTrans" cxnId="{299C1FFF-06A4-43EB-8CBD-BC3488C9EDBB}">
      <dgm:prSet/>
      <dgm:spPr/>
      <dgm:t>
        <a:bodyPr/>
        <a:lstStyle/>
        <a:p>
          <a:endParaRPr lang="en-US"/>
        </a:p>
      </dgm:t>
    </dgm:pt>
    <dgm:pt modelId="{4DC9B035-56C1-401B-A8BE-1C52E3897391}">
      <dgm:prSet phldrT="[Text]"/>
      <dgm:spPr/>
      <dgm:t>
        <a:bodyPr/>
        <a:lstStyle/>
        <a:p>
          <a:r>
            <a:rPr lang="en-US" b="1">
              <a:solidFill>
                <a:schemeClr val="bg1"/>
              </a:solidFill>
            </a:rPr>
            <a:t>9</a:t>
          </a:r>
        </a:p>
      </dgm:t>
    </dgm:pt>
    <dgm:pt modelId="{FDD4B74F-53D5-420A-9304-47A1F64EC183}" type="parTrans" cxnId="{A9D2CF26-6BD0-47F1-BAE9-351C8402C0B6}">
      <dgm:prSet/>
      <dgm:spPr/>
      <dgm:t>
        <a:bodyPr/>
        <a:lstStyle/>
        <a:p>
          <a:endParaRPr lang="en-US"/>
        </a:p>
      </dgm:t>
    </dgm:pt>
    <dgm:pt modelId="{66F1C4EB-9F71-4F49-B8A9-066AA1DB4257}" type="sibTrans" cxnId="{A9D2CF26-6BD0-47F1-BAE9-351C8402C0B6}">
      <dgm:prSet/>
      <dgm:spPr/>
      <dgm:t>
        <a:bodyPr/>
        <a:lstStyle/>
        <a:p>
          <a:endParaRPr lang="en-US"/>
        </a:p>
      </dgm:t>
    </dgm:pt>
    <dgm:pt modelId="{1681E416-5A9C-41BF-9158-E9EE85A6656A}">
      <dgm:prSet phldrT="[Text]"/>
      <dgm:spPr/>
      <dgm:t>
        <a:bodyPr/>
        <a:lstStyle/>
        <a:p>
          <a:r>
            <a:rPr lang="en-US" b="1">
              <a:solidFill>
                <a:schemeClr val="bg1"/>
              </a:solidFill>
            </a:rPr>
            <a:t>10</a:t>
          </a:r>
        </a:p>
      </dgm:t>
    </dgm:pt>
    <dgm:pt modelId="{5852C1C1-58C7-40CF-BEE5-CAC956785ED8}" type="parTrans" cxnId="{253030AD-F788-44BE-AE57-5F5A82449B6F}">
      <dgm:prSet/>
      <dgm:spPr/>
      <dgm:t>
        <a:bodyPr/>
        <a:lstStyle/>
        <a:p>
          <a:endParaRPr lang="en-US"/>
        </a:p>
      </dgm:t>
    </dgm:pt>
    <dgm:pt modelId="{9D515045-BDE0-4AA4-9F4D-1C33A11BE513}" type="sibTrans" cxnId="{253030AD-F788-44BE-AE57-5F5A82449B6F}">
      <dgm:prSet/>
      <dgm:spPr/>
      <dgm:t>
        <a:bodyPr/>
        <a:lstStyle/>
        <a:p>
          <a:endParaRPr lang="en-US"/>
        </a:p>
      </dgm:t>
    </dgm:pt>
    <dgm:pt modelId="{F6DF1236-9E7D-462B-9436-8DC83277CEEB}">
      <dgm:prSet phldrT="[Text]"/>
      <dgm:spPr/>
      <dgm:t>
        <a:bodyPr/>
        <a:lstStyle/>
        <a:p>
          <a:r>
            <a:rPr lang="en-US" b="1">
              <a:solidFill>
                <a:schemeClr val="bg1"/>
              </a:solidFill>
            </a:rPr>
            <a:t>11</a:t>
          </a:r>
        </a:p>
      </dgm:t>
    </dgm:pt>
    <dgm:pt modelId="{4EE76884-1497-4E50-8336-4EB9C5AFE5E4}" type="parTrans" cxnId="{5E18E84F-BF26-40A1-A8E4-9529454C602B}">
      <dgm:prSet/>
      <dgm:spPr/>
      <dgm:t>
        <a:bodyPr/>
        <a:lstStyle/>
        <a:p>
          <a:endParaRPr lang="en-US"/>
        </a:p>
      </dgm:t>
    </dgm:pt>
    <dgm:pt modelId="{5BB3D636-079C-45F3-B181-0E8A8E72C14D}" type="sibTrans" cxnId="{5E18E84F-BF26-40A1-A8E4-9529454C602B}">
      <dgm:prSet/>
      <dgm:spPr/>
      <dgm:t>
        <a:bodyPr/>
        <a:lstStyle/>
        <a:p>
          <a:endParaRPr lang="en-US"/>
        </a:p>
      </dgm:t>
    </dgm:pt>
    <dgm:pt modelId="{3DD1CD2D-D275-4C5A-A7FF-D74617A97DFE}">
      <dgm:prSet phldrT="[Text]"/>
      <dgm:spPr/>
      <dgm:t>
        <a:bodyPr/>
        <a:lstStyle/>
        <a:p>
          <a:r>
            <a:rPr lang="en-US" b="1">
              <a:solidFill>
                <a:schemeClr val="bg1"/>
              </a:solidFill>
            </a:rPr>
            <a:t>2</a:t>
          </a:r>
        </a:p>
      </dgm:t>
    </dgm:pt>
    <dgm:pt modelId="{208E6ADB-A25C-425B-AE56-786839963610}" type="parTrans" cxnId="{C67ADC44-C1E9-478F-AFF6-A777B4CD14C7}">
      <dgm:prSet/>
      <dgm:spPr/>
      <dgm:t>
        <a:bodyPr/>
        <a:lstStyle/>
        <a:p>
          <a:endParaRPr lang="en-US"/>
        </a:p>
      </dgm:t>
    </dgm:pt>
    <dgm:pt modelId="{C7A627E0-DA58-4102-B5E1-DEE99A71842A}" type="sibTrans" cxnId="{C67ADC44-C1E9-478F-AFF6-A777B4CD14C7}">
      <dgm:prSet/>
      <dgm:spPr/>
      <dgm:t>
        <a:bodyPr/>
        <a:lstStyle/>
        <a:p>
          <a:endParaRPr lang="en-US"/>
        </a:p>
      </dgm:t>
    </dgm:pt>
    <dgm:pt modelId="{DE7EBBC9-89B2-4BA9-A28C-D1F4FADBE83F}">
      <dgm:prSet phldrT="[Text]"/>
      <dgm:spPr/>
      <dgm:t>
        <a:bodyPr/>
        <a:lstStyle/>
        <a:p>
          <a:r>
            <a:rPr lang="en-US" b="1">
              <a:solidFill>
                <a:schemeClr val="bg1"/>
              </a:solidFill>
            </a:rPr>
            <a:t>3</a:t>
          </a:r>
        </a:p>
      </dgm:t>
    </dgm:pt>
    <dgm:pt modelId="{7429BC31-4E11-4417-B4FB-68E0E8A110DA}" type="parTrans" cxnId="{FAB91291-C6C9-417C-ADE9-0EFECB833F22}">
      <dgm:prSet/>
      <dgm:spPr/>
      <dgm:t>
        <a:bodyPr/>
        <a:lstStyle/>
        <a:p>
          <a:endParaRPr lang="en-US"/>
        </a:p>
      </dgm:t>
    </dgm:pt>
    <dgm:pt modelId="{BF58A154-A2F8-4A40-B3F8-52FB0692CA57}" type="sibTrans" cxnId="{FAB91291-C6C9-417C-ADE9-0EFECB833F22}">
      <dgm:prSet/>
      <dgm:spPr/>
      <dgm:t>
        <a:bodyPr/>
        <a:lstStyle/>
        <a:p>
          <a:endParaRPr lang="en-US"/>
        </a:p>
      </dgm:t>
    </dgm:pt>
    <dgm:pt modelId="{EEEAFB60-192A-4C9C-9619-51DFBD6CE877}">
      <dgm:prSet phldrT="[Text]"/>
      <dgm:spPr/>
      <dgm:t>
        <a:bodyPr/>
        <a:lstStyle/>
        <a:p>
          <a:r>
            <a:rPr lang="en-US" b="1">
              <a:solidFill>
                <a:schemeClr val="bg1"/>
              </a:solidFill>
            </a:rPr>
            <a:t>4</a:t>
          </a:r>
        </a:p>
      </dgm:t>
    </dgm:pt>
    <dgm:pt modelId="{B2BFF77E-A477-44CA-BB1F-D56A12ED8C73}" type="parTrans" cxnId="{F4F64699-0D1B-4DEC-85C0-6CF845F947A5}">
      <dgm:prSet/>
      <dgm:spPr/>
      <dgm:t>
        <a:bodyPr/>
        <a:lstStyle/>
        <a:p>
          <a:endParaRPr lang="en-US"/>
        </a:p>
      </dgm:t>
    </dgm:pt>
    <dgm:pt modelId="{FB950AF5-3A2F-4A87-AE78-2F9201C5A625}" type="sibTrans" cxnId="{F4F64699-0D1B-4DEC-85C0-6CF845F947A5}">
      <dgm:prSet/>
      <dgm:spPr/>
      <dgm:t>
        <a:bodyPr/>
        <a:lstStyle/>
        <a:p>
          <a:endParaRPr lang="en-US"/>
        </a:p>
      </dgm:t>
    </dgm:pt>
    <dgm:pt modelId="{440C4A84-EF98-4457-A548-4C01CE7BAA78}">
      <dgm:prSet phldrT="[Text]"/>
      <dgm:spPr/>
      <dgm:t>
        <a:bodyPr/>
        <a:lstStyle/>
        <a:p>
          <a:r>
            <a:rPr lang="en-US" b="1">
              <a:solidFill>
                <a:schemeClr val="bg1"/>
              </a:solidFill>
            </a:rPr>
            <a:t>5</a:t>
          </a:r>
        </a:p>
      </dgm:t>
    </dgm:pt>
    <dgm:pt modelId="{7D423A83-C9C2-477A-92FF-C842899B4711}" type="parTrans" cxnId="{8D1380B6-3B85-4B4A-9D67-84C6E28636CD}">
      <dgm:prSet/>
      <dgm:spPr/>
      <dgm:t>
        <a:bodyPr/>
        <a:lstStyle/>
        <a:p>
          <a:endParaRPr lang="en-US"/>
        </a:p>
      </dgm:t>
    </dgm:pt>
    <dgm:pt modelId="{54B99A18-9EFF-4D3E-878E-7C428E3D54E6}" type="sibTrans" cxnId="{8D1380B6-3B85-4B4A-9D67-84C6E28636CD}">
      <dgm:prSet/>
      <dgm:spPr/>
      <dgm:t>
        <a:bodyPr/>
        <a:lstStyle/>
        <a:p>
          <a:endParaRPr lang="en-US"/>
        </a:p>
      </dgm:t>
    </dgm:pt>
    <dgm:pt modelId="{79393F57-8235-4451-9F6A-49A4649E0CD0}">
      <dgm:prSet phldrT="[Text]"/>
      <dgm:spPr/>
      <dgm:t>
        <a:bodyPr/>
        <a:lstStyle/>
        <a:p>
          <a:r>
            <a:rPr lang="en-US" b="1">
              <a:solidFill>
                <a:schemeClr val="bg1"/>
              </a:solidFill>
            </a:rPr>
            <a:t>6</a:t>
          </a:r>
        </a:p>
      </dgm:t>
    </dgm:pt>
    <dgm:pt modelId="{BFFA4CC0-CE00-48AB-A9FF-401A0AB5AAFB}" type="parTrans" cxnId="{92619E70-74D3-41F8-9BA0-14FF24096B7E}">
      <dgm:prSet/>
      <dgm:spPr/>
      <dgm:t>
        <a:bodyPr/>
        <a:lstStyle/>
        <a:p>
          <a:endParaRPr lang="en-US"/>
        </a:p>
      </dgm:t>
    </dgm:pt>
    <dgm:pt modelId="{2BB1C768-C3F4-4CE0-A02C-EC797315D1A6}" type="sibTrans" cxnId="{92619E70-74D3-41F8-9BA0-14FF24096B7E}">
      <dgm:prSet/>
      <dgm:spPr/>
      <dgm:t>
        <a:bodyPr/>
        <a:lstStyle/>
        <a:p>
          <a:endParaRPr lang="en-US"/>
        </a:p>
      </dgm:t>
    </dgm:pt>
    <dgm:pt modelId="{5787F72C-220C-4964-A459-FA14FDFB93B6}" type="pres">
      <dgm:prSet presAssocID="{9B5334D5-EF9A-455F-9B2D-5F4BD2CEFB51}" presName="Name0" presStyleCnt="0">
        <dgm:presLayoutVars>
          <dgm:dir/>
          <dgm:animLvl val="lvl"/>
          <dgm:resizeHandles val="exact"/>
        </dgm:presLayoutVars>
      </dgm:prSet>
      <dgm:spPr/>
    </dgm:pt>
    <dgm:pt modelId="{E09DBD56-5314-45BE-AF78-BA18CCEAA56E}" type="pres">
      <dgm:prSet presAssocID="{2ACC51BD-4F84-4618-9FBF-050276D93EA1}" presName="Name8" presStyleCnt="0"/>
      <dgm:spPr/>
    </dgm:pt>
    <dgm:pt modelId="{C353CDE8-D595-447C-A1EE-7799AD4596E1}" type="pres">
      <dgm:prSet presAssocID="{2ACC51BD-4F84-4618-9FBF-050276D93EA1}" presName="level" presStyleLbl="node1" presStyleIdx="0" presStyleCnt="13">
        <dgm:presLayoutVars>
          <dgm:chMax val="1"/>
          <dgm:bulletEnabled val="1"/>
        </dgm:presLayoutVars>
      </dgm:prSet>
      <dgm:spPr/>
      <dgm:t>
        <a:bodyPr/>
        <a:lstStyle/>
        <a:p>
          <a:endParaRPr lang="en-US"/>
        </a:p>
      </dgm:t>
    </dgm:pt>
    <dgm:pt modelId="{C9ADC1AE-E7DA-48C1-BE40-5F9BDA080312}" type="pres">
      <dgm:prSet presAssocID="{2ACC51BD-4F84-4618-9FBF-050276D93EA1}" presName="levelTx" presStyleLbl="revTx" presStyleIdx="0" presStyleCnt="0">
        <dgm:presLayoutVars>
          <dgm:chMax val="1"/>
          <dgm:bulletEnabled val="1"/>
        </dgm:presLayoutVars>
      </dgm:prSet>
      <dgm:spPr/>
      <dgm:t>
        <a:bodyPr/>
        <a:lstStyle/>
        <a:p>
          <a:endParaRPr lang="en-US"/>
        </a:p>
      </dgm:t>
    </dgm:pt>
    <dgm:pt modelId="{4D9C05D5-78E0-4C37-A6E3-267C47A59C06}" type="pres">
      <dgm:prSet presAssocID="{3DD1CD2D-D275-4C5A-A7FF-D74617A97DFE}" presName="Name8" presStyleCnt="0"/>
      <dgm:spPr/>
    </dgm:pt>
    <dgm:pt modelId="{6C980E52-1373-4BD1-8655-5EB8A7F841A6}" type="pres">
      <dgm:prSet presAssocID="{3DD1CD2D-D275-4C5A-A7FF-D74617A97DFE}" presName="level" presStyleLbl="node1" presStyleIdx="1" presStyleCnt="13">
        <dgm:presLayoutVars>
          <dgm:chMax val="1"/>
          <dgm:bulletEnabled val="1"/>
        </dgm:presLayoutVars>
      </dgm:prSet>
      <dgm:spPr/>
      <dgm:t>
        <a:bodyPr/>
        <a:lstStyle/>
        <a:p>
          <a:endParaRPr lang="en-US"/>
        </a:p>
      </dgm:t>
    </dgm:pt>
    <dgm:pt modelId="{2198A8F9-F4A6-4D36-BD58-8BCFB014B02E}" type="pres">
      <dgm:prSet presAssocID="{3DD1CD2D-D275-4C5A-A7FF-D74617A97DFE}" presName="levelTx" presStyleLbl="revTx" presStyleIdx="0" presStyleCnt="0">
        <dgm:presLayoutVars>
          <dgm:chMax val="1"/>
          <dgm:bulletEnabled val="1"/>
        </dgm:presLayoutVars>
      </dgm:prSet>
      <dgm:spPr/>
      <dgm:t>
        <a:bodyPr/>
        <a:lstStyle/>
        <a:p>
          <a:endParaRPr lang="en-US"/>
        </a:p>
      </dgm:t>
    </dgm:pt>
    <dgm:pt modelId="{54D1ADA7-F228-4953-A2CE-60DAC1A0BA38}" type="pres">
      <dgm:prSet presAssocID="{DE7EBBC9-89B2-4BA9-A28C-D1F4FADBE83F}" presName="Name8" presStyleCnt="0"/>
      <dgm:spPr/>
    </dgm:pt>
    <dgm:pt modelId="{13FC06E6-8795-406A-BE27-9A2947796F00}" type="pres">
      <dgm:prSet presAssocID="{DE7EBBC9-89B2-4BA9-A28C-D1F4FADBE83F}" presName="level" presStyleLbl="node1" presStyleIdx="2" presStyleCnt="13">
        <dgm:presLayoutVars>
          <dgm:chMax val="1"/>
          <dgm:bulletEnabled val="1"/>
        </dgm:presLayoutVars>
      </dgm:prSet>
      <dgm:spPr/>
      <dgm:t>
        <a:bodyPr/>
        <a:lstStyle/>
        <a:p>
          <a:endParaRPr lang="en-US"/>
        </a:p>
      </dgm:t>
    </dgm:pt>
    <dgm:pt modelId="{3FD63EB0-B74B-4801-BF94-7004F11E1CCF}" type="pres">
      <dgm:prSet presAssocID="{DE7EBBC9-89B2-4BA9-A28C-D1F4FADBE83F}" presName="levelTx" presStyleLbl="revTx" presStyleIdx="0" presStyleCnt="0">
        <dgm:presLayoutVars>
          <dgm:chMax val="1"/>
          <dgm:bulletEnabled val="1"/>
        </dgm:presLayoutVars>
      </dgm:prSet>
      <dgm:spPr/>
      <dgm:t>
        <a:bodyPr/>
        <a:lstStyle/>
        <a:p>
          <a:endParaRPr lang="en-US"/>
        </a:p>
      </dgm:t>
    </dgm:pt>
    <dgm:pt modelId="{7625D133-DCB5-4DC2-B9DD-025F5540879E}" type="pres">
      <dgm:prSet presAssocID="{EEEAFB60-192A-4C9C-9619-51DFBD6CE877}" presName="Name8" presStyleCnt="0"/>
      <dgm:spPr/>
    </dgm:pt>
    <dgm:pt modelId="{D77D22C2-F8E8-49B1-8DC3-1FAB09CE95C7}" type="pres">
      <dgm:prSet presAssocID="{EEEAFB60-192A-4C9C-9619-51DFBD6CE877}" presName="level" presStyleLbl="node1" presStyleIdx="3" presStyleCnt="13">
        <dgm:presLayoutVars>
          <dgm:chMax val="1"/>
          <dgm:bulletEnabled val="1"/>
        </dgm:presLayoutVars>
      </dgm:prSet>
      <dgm:spPr/>
      <dgm:t>
        <a:bodyPr/>
        <a:lstStyle/>
        <a:p>
          <a:endParaRPr lang="en-US"/>
        </a:p>
      </dgm:t>
    </dgm:pt>
    <dgm:pt modelId="{27D07DEE-6FB5-4307-B32A-54179EE72F8D}" type="pres">
      <dgm:prSet presAssocID="{EEEAFB60-192A-4C9C-9619-51DFBD6CE877}" presName="levelTx" presStyleLbl="revTx" presStyleIdx="0" presStyleCnt="0">
        <dgm:presLayoutVars>
          <dgm:chMax val="1"/>
          <dgm:bulletEnabled val="1"/>
        </dgm:presLayoutVars>
      </dgm:prSet>
      <dgm:spPr/>
      <dgm:t>
        <a:bodyPr/>
        <a:lstStyle/>
        <a:p>
          <a:endParaRPr lang="en-US"/>
        </a:p>
      </dgm:t>
    </dgm:pt>
    <dgm:pt modelId="{BDA40FD0-1366-4C6A-9DE9-46B10E9BF43F}" type="pres">
      <dgm:prSet presAssocID="{440C4A84-EF98-4457-A548-4C01CE7BAA78}" presName="Name8" presStyleCnt="0"/>
      <dgm:spPr/>
    </dgm:pt>
    <dgm:pt modelId="{3E2B34DC-6EF7-4042-AB9C-B8B9C7E76CBC}" type="pres">
      <dgm:prSet presAssocID="{440C4A84-EF98-4457-A548-4C01CE7BAA78}" presName="level" presStyleLbl="node1" presStyleIdx="4" presStyleCnt="13">
        <dgm:presLayoutVars>
          <dgm:chMax val="1"/>
          <dgm:bulletEnabled val="1"/>
        </dgm:presLayoutVars>
      </dgm:prSet>
      <dgm:spPr/>
      <dgm:t>
        <a:bodyPr/>
        <a:lstStyle/>
        <a:p>
          <a:endParaRPr lang="en-US"/>
        </a:p>
      </dgm:t>
    </dgm:pt>
    <dgm:pt modelId="{6EA2ADFA-C570-4B85-BEDB-D6192A260269}" type="pres">
      <dgm:prSet presAssocID="{440C4A84-EF98-4457-A548-4C01CE7BAA78}" presName="levelTx" presStyleLbl="revTx" presStyleIdx="0" presStyleCnt="0">
        <dgm:presLayoutVars>
          <dgm:chMax val="1"/>
          <dgm:bulletEnabled val="1"/>
        </dgm:presLayoutVars>
      </dgm:prSet>
      <dgm:spPr/>
      <dgm:t>
        <a:bodyPr/>
        <a:lstStyle/>
        <a:p>
          <a:endParaRPr lang="en-US"/>
        </a:p>
      </dgm:t>
    </dgm:pt>
    <dgm:pt modelId="{26F880A6-9E5E-4237-B51E-90A3C9CF6DB4}" type="pres">
      <dgm:prSet presAssocID="{79393F57-8235-4451-9F6A-49A4649E0CD0}" presName="Name8" presStyleCnt="0"/>
      <dgm:spPr/>
    </dgm:pt>
    <dgm:pt modelId="{A70FF50D-93A6-4FD7-8CCC-8FC73B4A7505}" type="pres">
      <dgm:prSet presAssocID="{79393F57-8235-4451-9F6A-49A4649E0CD0}" presName="level" presStyleLbl="node1" presStyleIdx="5" presStyleCnt="13">
        <dgm:presLayoutVars>
          <dgm:chMax val="1"/>
          <dgm:bulletEnabled val="1"/>
        </dgm:presLayoutVars>
      </dgm:prSet>
      <dgm:spPr/>
      <dgm:t>
        <a:bodyPr/>
        <a:lstStyle/>
        <a:p>
          <a:endParaRPr lang="en-US"/>
        </a:p>
      </dgm:t>
    </dgm:pt>
    <dgm:pt modelId="{523ECF7A-AE36-422D-A159-69D929CCCCE1}" type="pres">
      <dgm:prSet presAssocID="{79393F57-8235-4451-9F6A-49A4649E0CD0}" presName="levelTx" presStyleLbl="revTx" presStyleIdx="0" presStyleCnt="0">
        <dgm:presLayoutVars>
          <dgm:chMax val="1"/>
          <dgm:bulletEnabled val="1"/>
        </dgm:presLayoutVars>
      </dgm:prSet>
      <dgm:spPr/>
      <dgm:t>
        <a:bodyPr/>
        <a:lstStyle/>
        <a:p>
          <a:endParaRPr lang="en-US"/>
        </a:p>
      </dgm:t>
    </dgm:pt>
    <dgm:pt modelId="{CB2D0581-A6E9-4E35-B054-0D6D33B5F8D5}" type="pres">
      <dgm:prSet presAssocID="{0223F4B3-B85D-4899-A4E8-DF300C88B187}" presName="Name8" presStyleCnt="0"/>
      <dgm:spPr/>
    </dgm:pt>
    <dgm:pt modelId="{A3D58DB5-F279-4523-A710-9C964249834F}" type="pres">
      <dgm:prSet presAssocID="{0223F4B3-B85D-4899-A4E8-DF300C88B187}" presName="level" presStyleLbl="node1" presStyleIdx="6" presStyleCnt="13">
        <dgm:presLayoutVars>
          <dgm:chMax val="1"/>
          <dgm:bulletEnabled val="1"/>
        </dgm:presLayoutVars>
      </dgm:prSet>
      <dgm:spPr/>
      <dgm:t>
        <a:bodyPr/>
        <a:lstStyle/>
        <a:p>
          <a:endParaRPr lang="en-US"/>
        </a:p>
      </dgm:t>
    </dgm:pt>
    <dgm:pt modelId="{5ACEEAC2-1956-4AFB-805A-25F397B712CC}" type="pres">
      <dgm:prSet presAssocID="{0223F4B3-B85D-4899-A4E8-DF300C88B187}" presName="levelTx" presStyleLbl="revTx" presStyleIdx="0" presStyleCnt="0">
        <dgm:presLayoutVars>
          <dgm:chMax val="1"/>
          <dgm:bulletEnabled val="1"/>
        </dgm:presLayoutVars>
      </dgm:prSet>
      <dgm:spPr/>
      <dgm:t>
        <a:bodyPr/>
        <a:lstStyle/>
        <a:p>
          <a:endParaRPr lang="en-US"/>
        </a:p>
      </dgm:t>
    </dgm:pt>
    <dgm:pt modelId="{231B9B43-6D76-4011-9127-8C1A917446FB}" type="pres">
      <dgm:prSet presAssocID="{13E1256E-EA3F-40A6-9AD8-9B4A263138FF}" presName="Name8" presStyleCnt="0"/>
      <dgm:spPr/>
    </dgm:pt>
    <dgm:pt modelId="{24CE83D0-530D-46C6-B29E-1C6F92126900}" type="pres">
      <dgm:prSet presAssocID="{13E1256E-EA3F-40A6-9AD8-9B4A263138FF}" presName="level" presStyleLbl="node1" presStyleIdx="7" presStyleCnt="13">
        <dgm:presLayoutVars>
          <dgm:chMax val="1"/>
          <dgm:bulletEnabled val="1"/>
        </dgm:presLayoutVars>
      </dgm:prSet>
      <dgm:spPr/>
      <dgm:t>
        <a:bodyPr/>
        <a:lstStyle/>
        <a:p>
          <a:endParaRPr lang="en-US"/>
        </a:p>
      </dgm:t>
    </dgm:pt>
    <dgm:pt modelId="{8BC49D56-3932-411C-AC3B-1CE5B60B7706}" type="pres">
      <dgm:prSet presAssocID="{13E1256E-EA3F-40A6-9AD8-9B4A263138FF}" presName="levelTx" presStyleLbl="revTx" presStyleIdx="0" presStyleCnt="0">
        <dgm:presLayoutVars>
          <dgm:chMax val="1"/>
          <dgm:bulletEnabled val="1"/>
        </dgm:presLayoutVars>
      </dgm:prSet>
      <dgm:spPr/>
      <dgm:t>
        <a:bodyPr/>
        <a:lstStyle/>
        <a:p>
          <a:endParaRPr lang="en-US"/>
        </a:p>
      </dgm:t>
    </dgm:pt>
    <dgm:pt modelId="{922C26EC-BBB9-43E7-9BFA-7B3BD185989A}" type="pres">
      <dgm:prSet presAssocID="{4DC9B035-56C1-401B-A8BE-1C52E3897391}" presName="Name8" presStyleCnt="0"/>
      <dgm:spPr/>
    </dgm:pt>
    <dgm:pt modelId="{9C5E8E54-7062-4860-8E1A-1142FE98E5A3}" type="pres">
      <dgm:prSet presAssocID="{4DC9B035-56C1-401B-A8BE-1C52E3897391}" presName="level" presStyleLbl="node1" presStyleIdx="8" presStyleCnt="13">
        <dgm:presLayoutVars>
          <dgm:chMax val="1"/>
          <dgm:bulletEnabled val="1"/>
        </dgm:presLayoutVars>
      </dgm:prSet>
      <dgm:spPr/>
      <dgm:t>
        <a:bodyPr/>
        <a:lstStyle/>
        <a:p>
          <a:endParaRPr lang="en-US"/>
        </a:p>
      </dgm:t>
    </dgm:pt>
    <dgm:pt modelId="{61175B7A-6A74-4A7A-A3CA-2D29318AABEC}" type="pres">
      <dgm:prSet presAssocID="{4DC9B035-56C1-401B-A8BE-1C52E3897391}" presName="levelTx" presStyleLbl="revTx" presStyleIdx="0" presStyleCnt="0">
        <dgm:presLayoutVars>
          <dgm:chMax val="1"/>
          <dgm:bulletEnabled val="1"/>
        </dgm:presLayoutVars>
      </dgm:prSet>
      <dgm:spPr/>
      <dgm:t>
        <a:bodyPr/>
        <a:lstStyle/>
        <a:p>
          <a:endParaRPr lang="en-US"/>
        </a:p>
      </dgm:t>
    </dgm:pt>
    <dgm:pt modelId="{47A5ABA9-6158-40F7-9F85-FCFDC41B422E}" type="pres">
      <dgm:prSet presAssocID="{1681E416-5A9C-41BF-9158-E9EE85A6656A}" presName="Name8" presStyleCnt="0"/>
      <dgm:spPr/>
    </dgm:pt>
    <dgm:pt modelId="{81900ED8-7E48-44AF-B31F-057A220F87F2}" type="pres">
      <dgm:prSet presAssocID="{1681E416-5A9C-41BF-9158-E9EE85A6656A}" presName="level" presStyleLbl="node1" presStyleIdx="9" presStyleCnt="13">
        <dgm:presLayoutVars>
          <dgm:chMax val="1"/>
          <dgm:bulletEnabled val="1"/>
        </dgm:presLayoutVars>
      </dgm:prSet>
      <dgm:spPr/>
      <dgm:t>
        <a:bodyPr/>
        <a:lstStyle/>
        <a:p>
          <a:endParaRPr lang="en-US"/>
        </a:p>
      </dgm:t>
    </dgm:pt>
    <dgm:pt modelId="{0F16ABE7-8503-426F-A344-9283A32166EC}" type="pres">
      <dgm:prSet presAssocID="{1681E416-5A9C-41BF-9158-E9EE85A6656A}" presName="levelTx" presStyleLbl="revTx" presStyleIdx="0" presStyleCnt="0">
        <dgm:presLayoutVars>
          <dgm:chMax val="1"/>
          <dgm:bulletEnabled val="1"/>
        </dgm:presLayoutVars>
      </dgm:prSet>
      <dgm:spPr/>
      <dgm:t>
        <a:bodyPr/>
        <a:lstStyle/>
        <a:p>
          <a:endParaRPr lang="en-US"/>
        </a:p>
      </dgm:t>
    </dgm:pt>
    <dgm:pt modelId="{F3E48248-EE6C-4420-B758-3C81D52F78D1}" type="pres">
      <dgm:prSet presAssocID="{F6DF1236-9E7D-462B-9436-8DC83277CEEB}" presName="Name8" presStyleCnt="0"/>
      <dgm:spPr/>
    </dgm:pt>
    <dgm:pt modelId="{BC3B41DB-D6F7-4384-A93A-9CFEC1E085C6}" type="pres">
      <dgm:prSet presAssocID="{F6DF1236-9E7D-462B-9436-8DC83277CEEB}" presName="level" presStyleLbl="node1" presStyleIdx="10" presStyleCnt="13">
        <dgm:presLayoutVars>
          <dgm:chMax val="1"/>
          <dgm:bulletEnabled val="1"/>
        </dgm:presLayoutVars>
      </dgm:prSet>
      <dgm:spPr/>
      <dgm:t>
        <a:bodyPr/>
        <a:lstStyle/>
        <a:p>
          <a:endParaRPr lang="en-US"/>
        </a:p>
      </dgm:t>
    </dgm:pt>
    <dgm:pt modelId="{84CC4E7F-C47F-462E-BEC9-AC761E20B7A2}" type="pres">
      <dgm:prSet presAssocID="{F6DF1236-9E7D-462B-9436-8DC83277CEEB}" presName="levelTx" presStyleLbl="revTx" presStyleIdx="0" presStyleCnt="0">
        <dgm:presLayoutVars>
          <dgm:chMax val="1"/>
          <dgm:bulletEnabled val="1"/>
        </dgm:presLayoutVars>
      </dgm:prSet>
      <dgm:spPr/>
      <dgm:t>
        <a:bodyPr/>
        <a:lstStyle/>
        <a:p>
          <a:endParaRPr lang="en-US"/>
        </a:p>
      </dgm:t>
    </dgm:pt>
    <dgm:pt modelId="{3C1982B7-0CEE-4452-9B29-A0EACDF468AC}" type="pres">
      <dgm:prSet presAssocID="{D50D7561-4418-47F4-9368-762208FD2B42}" presName="Name8" presStyleCnt="0"/>
      <dgm:spPr/>
    </dgm:pt>
    <dgm:pt modelId="{6FEC21BB-0E95-43F7-AA19-4A3DE421B390}" type="pres">
      <dgm:prSet presAssocID="{D50D7561-4418-47F4-9368-762208FD2B42}" presName="level" presStyleLbl="node1" presStyleIdx="11" presStyleCnt="13">
        <dgm:presLayoutVars>
          <dgm:chMax val="1"/>
          <dgm:bulletEnabled val="1"/>
        </dgm:presLayoutVars>
      </dgm:prSet>
      <dgm:spPr/>
      <dgm:t>
        <a:bodyPr/>
        <a:lstStyle/>
        <a:p>
          <a:endParaRPr lang="en-US"/>
        </a:p>
      </dgm:t>
    </dgm:pt>
    <dgm:pt modelId="{6501588C-F08B-4CE6-99CE-419278763E8B}" type="pres">
      <dgm:prSet presAssocID="{D50D7561-4418-47F4-9368-762208FD2B42}" presName="levelTx" presStyleLbl="revTx" presStyleIdx="0" presStyleCnt="0">
        <dgm:presLayoutVars>
          <dgm:chMax val="1"/>
          <dgm:bulletEnabled val="1"/>
        </dgm:presLayoutVars>
      </dgm:prSet>
      <dgm:spPr/>
      <dgm:t>
        <a:bodyPr/>
        <a:lstStyle/>
        <a:p>
          <a:endParaRPr lang="en-US"/>
        </a:p>
      </dgm:t>
    </dgm:pt>
    <dgm:pt modelId="{AD0AEE2A-806A-42AB-ADD2-9C7FB76154AF}" type="pres">
      <dgm:prSet presAssocID="{DFEDBDA6-CFF1-457B-8823-5449B25433EF}" presName="Name8" presStyleCnt="0"/>
      <dgm:spPr/>
    </dgm:pt>
    <dgm:pt modelId="{06B2993E-F229-4D0C-9628-DC835AC6CD1A}" type="pres">
      <dgm:prSet presAssocID="{DFEDBDA6-CFF1-457B-8823-5449B25433EF}" presName="level" presStyleLbl="node1" presStyleIdx="12" presStyleCnt="13">
        <dgm:presLayoutVars>
          <dgm:chMax val="1"/>
          <dgm:bulletEnabled val="1"/>
        </dgm:presLayoutVars>
      </dgm:prSet>
      <dgm:spPr/>
      <dgm:t>
        <a:bodyPr/>
        <a:lstStyle/>
        <a:p>
          <a:endParaRPr lang="en-US"/>
        </a:p>
      </dgm:t>
    </dgm:pt>
    <dgm:pt modelId="{AA82E1F6-8D11-4A84-BA5A-A28469F7AB23}" type="pres">
      <dgm:prSet presAssocID="{DFEDBDA6-CFF1-457B-8823-5449B25433EF}" presName="levelTx" presStyleLbl="revTx" presStyleIdx="0" presStyleCnt="0">
        <dgm:presLayoutVars>
          <dgm:chMax val="1"/>
          <dgm:bulletEnabled val="1"/>
        </dgm:presLayoutVars>
      </dgm:prSet>
      <dgm:spPr/>
      <dgm:t>
        <a:bodyPr/>
        <a:lstStyle/>
        <a:p>
          <a:endParaRPr lang="en-US"/>
        </a:p>
      </dgm:t>
    </dgm:pt>
  </dgm:ptLst>
  <dgm:cxnLst>
    <dgm:cxn modelId="{34F472E0-3CF4-468B-B8D2-304D12D79FB4}" type="presOf" srcId="{13E1256E-EA3F-40A6-9AD8-9B4A263138FF}" destId="{24CE83D0-530D-46C6-B29E-1C6F92126900}" srcOrd="0" destOrd="0" presId="urn:microsoft.com/office/officeart/2005/8/layout/pyramid1"/>
    <dgm:cxn modelId="{D3FCDBFE-6A91-4EBD-8BF3-7B22D0C1C60A}" srcId="{9B5334D5-EF9A-455F-9B2D-5F4BD2CEFB51}" destId="{2ACC51BD-4F84-4618-9FBF-050276D93EA1}" srcOrd="0" destOrd="0" parTransId="{43514718-1AD7-46BB-8257-07B15E195426}" sibTransId="{80D82A4B-6E69-451D-B79B-E63CCD2F9722}"/>
    <dgm:cxn modelId="{67165A09-C253-49B3-93DB-51DCDBF3C9B6}" type="presOf" srcId="{3DD1CD2D-D275-4C5A-A7FF-D74617A97DFE}" destId="{6C980E52-1373-4BD1-8655-5EB8A7F841A6}" srcOrd="0" destOrd="0" presId="urn:microsoft.com/office/officeart/2005/8/layout/pyramid1"/>
    <dgm:cxn modelId="{F548E16C-4D97-49A6-B526-66DDE2A35EAA}" srcId="{9B5334D5-EF9A-455F-9B2D-5F4BD2CEFB51}" destId="{DFEDBDA6-CFF1-457B-8823-5449B25433EF}" srcOrd="12" destOrd="0" parTransId="{A0E2294A-2FFC-43D7-9AFC-3EFB6F37049C}" sibTransId="{4F70B7D6-C9A2-4359-A733-0EB1BD8C1CD5}"/>
    <dgm:cxn modelId="{B0A90E33-E69B-4BBD-AF4B-44352B34C115}" type="presOf" srcId="{440C4A84-EF98-4457-A548-4C01CE7BAA78}" destId="{6EA2ADFA-C570-4B85-BEDB-D6192A260269}" srcOrd="1" destOrd="0" presId="urn:microsoft.com/office/officeart/2005/8/layout/pyramid1"/>
    <dgm:cxn modelId="{9137C154-7C82-4C60-B1DF-25CB527DBE57}" type="presOf" srcId="{4DC9B035-56C1-401B-A8BE-1C52E3897391}" destId="{61175B7A-6A74-4A7A-A3CA-2D29318AABEC}" srcOrd="1" destOrd="0" presId="urn:microsoft.com/office/officeart/2005/8/layout/pyramid1"/>
    <dgm:cxn modelId="{2BD8CFE6-0608-4031-BD98-670CDF3E7E19}" type="presOf" srcId="{DFEDBDA6-CFF1-457B-8823-5449B25433EF}" destId="{AA82E1F6-8D11-4A84-BA5A-A28469F7AB23}" srcOrd="1" destOrd="0" presId="urn:microsoft.com/office/officeart/2005/8/layout/pyramid1"/>
    <dgm:cxn modelId="{DD699582-818F-4145-9619-4E177CD2BF07}" type="presOf" srcId="{EEEAFB60-192A-4C9C-9619-51DFBD6CE877}" destId="{D77D22C2-F8E8-49B1-8DC3-1FAB09CE95C7}" srcOrd="0" destOrd="0" presId="urn:microsoft.com/office/officeart/2005/8/layout/pyramid1"/>
    <dgm:cxn modelId="{C67ADC44-C1E9-478F-AFF6-A777B4CD14C7}" srcId="{9B5334D5-EF9A-455F-9B2D-5F4BD2CEFB51}" destId="{3DD1CD2D-D275-4C5A-A7FF-D74617A97DFE}" srcOrd="1" destOrd="0" parTransId="{208E6ADB-A25C-425B-AE56-786839963610}" sibTransId="{C7A627E0-DA58-4102-B5E1-DEE99A71842A}"/>
    <dgm:cxn modelId="{1F27CF35-1EB0-41B6-B0BE-9B0793A82A34}" type="presOf" srcId="{D50D7561-4418-47F4-9368-762208FD2B42}" destId="{6FEC21BB-0E95-43F7-AA19-4A3DE421B390}" srcOrd="0" destOrd="0" presId="urn:microsoft.com/office/officeart/2005/8/layout/pyramid1"/>
    <dgm:cxn modelId="{FAB91291-C6C9-417C-ADE9-0EFECB833F22}" srcId="{9B5334D5-EF9A-455F-9B2D-5F4BD2CEFB51}" destId="{DE7EBBC9-89B2-4BA9-A28C-D1F4FADBE83F}" srcOrd="2" destOrd="0" parTransId="{7429BC31-4E11-4417-B4FB-68E0E8A110DA}" sibTransId="{BF58A154-A2F8-4A40-B3F8-52FB0692CA57}"/>
    <dgm:cxn modelId="{299C1FFF-06A4-43EB-8CBD-BC3488C9EDBB}" srcId="{9B5334D5-EF9A-455F-9B2D-5F4BD2CEFB51}" destId="{13E1256E-EA3F-40A6-9AD8-9B4A263138FF}" srcOrd="7" destOrd="0" parTransId="{D01A8A96-375E-405F-9258-24895E5F91FE}" sibTransId="{31190423-E406-4848-9E46-89959811821A}"/>
    <dgm:cxn modelId="{F4191916-9B2C-418A-9FEA-B4BA33D40287}" type="presOf" srcId="{3DD1CD2D-D275-4C5A-A7FF-D74617A97DFE}" destId="{2198A8F9-F4A6-4D36-BD58-8BCFB014B02E}" srcOrd="1" destOrd="0" presId="urn:microsoft.com/office/officeart/2005/8/layout/pyramid1"/>
    <dgm:cxn modelId="{3C5D39B1-16D2-4F40-8294-753279FB65EB}" type="presOf" srcId="{0223F4B3-B85D-4899-A4E8-DF300C88B187}" destId="{A3D58DB5-F279-4523-A710-9C964249834F}" srcOrd="0" destOrd="0" presId="urn:microsoft.com/office/officeart/2005/8/layout/pyramid1"/>
    <dgm:cxn modelId="{E4E21DED-9F4F-4CF3-84E2-F531110FABBC}" srcId="{9B5334D5-EF9A-455F-9B2D-5F4BD2CEFB51}" destId="{D50D7561-4418-47F4-9368-762208FD2B42}" srcOrd="11" destOrd="0" parTransId="{C533B257-336D-4483-9FFF-A50F56177936}" sibTransId="{D4F2B07B-6152-4B1B-99FC-F86292451198}"/>
    <dgm:cxn modelId="{BFEE6791-ED90-4126-895B-3C4AEE828B29}" type="presOf" srcId="{D50D7561-4418-47F4-9368-762208FD2B42}" destId="{6501588C-F08B-4CE6-99CE-419278763E8B}" srcOrd="1" destOrd="0" presId="urn:microsoft.com/office/officeart/2005/8/layout/pyramid1"/>
    <dgm:cxn modelId="{7547F139-4A86-477B-993E-614086D206E5}" type="presOf" srcId="{F6DF1236-9E7D-462B-9436-8DC83277CEEB}" destId="{BC3B41DB-D6F7-4384-A93A-9CFEC1E085C6}" srcOrd="0" destOrd="0" presId="urn:microsoft.com/office/officeart/2005/8/layout/pyramid1"/>
    <dgm:cxn modelId="{154AE232-0E7D-4592-9474-38F2CB14544B}" type="presOf" srcId="{F6DF1236-9E7D-462B-9436-8DC83277CEEB}" destId="{84CC4E7F-C47F-462E-BEC9-AC761E20B7A2}" srcOrd="1" destOrd="0" presId="urn:microsoft.com/office/officeart/2005/8/layout/pyramid1"/>
    <dgm:cxn modelId="{D0433480-6E25-4DFE-8607-FD036B17078E}" type="presOf" srcId="{1681E416-5A9C-41BF-9158-E9EE85A6656A}" destId="{81900ED8-7E48-44AF-B31F-057A220F87F2}" srcOrd="0" destOrd="0" presId="urn:microsoft.com/office/officeart/2005/8/layout/pyramid1"/>
    <dgm:cxn modelId="{411EF0AA-4720-4A85-B701-8D99B90CA7DC}" type="presOf" srcId="{9B5334D5-EF9A-455F-9B2D-5F4BD2CEFB51}" destId="{5787F72C-220C-4964-A459-FA14FDFB93B6}" srcOrd="0" destOrd="0" presId="urn:microsoft.com/office/officeart/2005/8/layout/pyramid1"/>
    <dgm:cxn modelId="{1FBE6A15-9D9A-4AF0-A3AD-321CD2F64E1E}" type="presOf" srcId="{2ACC51BD-4F84-4618-9FBF-050276D93EA1}" destId="{C353CDE8-D595-447C-A1EE-7799AD4596E1}" srcOrd="0" destOrd="0" presId="urn:microsoft.com/office/officeart/2005/8/layout/pyramid1"/>
    <dgm:cxn modelId="{50A15752-FC41-4EA2-B2EF-93020A762A42}" type="presOf" srcId="{440C4A84-EF98-4457-A548-4C01CE7BAA78}" destId="{3E2B34DC-6EF7-4042-AB9C-B8B9C7E76CBC}" srcOrd="0" destOrd="0" presId="urn:microsoft.com/office/officeart/2005/8/layout/pyramid1"/>
    <dgm:cxn modelId="{253030AD-F788-44BE-AE57-5F5A82449B6F}" srcId="{9B5334D5-EF9A-455F-9B2D-5F4BD2CEFB51}" destId="{1681E416-5A9C-41BF-9158-E9EE85A6656A}" srcOrd="9" destOrd="0" parTransId="{5852C1C1-58C7-40CF-BEE5-CAC956785ED8}" sibTransId="{9D515045-BDE0-4AA4-9F4D-1C33A11BE513}"/>
    <dgm:cxn modelId="{E2EB6EB3-A6BD-4C2B-B3B6-024FB974F167}" type="presOf" srcId="{4DC9B035-56C1-401B-A8BE-1C52E3897391}" destId="{9C5E8E54-7062-4860-8E1A-1142FE98E5A3}" srcOrd="0" destOrd="0" presId="urn:microsoft.com/office/officeart/2005/8/layout/pyramid1"/>
    <dgm:cxn modelId="{5A81F8BD-A72C-4235-B0A8-96FBC7FC5D32}" type="presOf" srcId="{0223F4B3-B85D-4899-A4E8-DF300C88B187}" destId="{5ACEEAC2-1956-4AFB-805A-25F397B712CC}" srcOrd="1" destOrd="0" presId="urn:microsoft.com/office/officeart/2005/8/layout/pyramid1"/>
    <dgm:cxn modelId="{25EB1A50-6235-404E-90DF-6F6B4E1728C4}" type="presOf" srcId="{79393F57-8235-4451-9F6A-49A4649E0CD0}" destId="{A70FF50D-93A6-4FD7-8CCC-8FC73B4A7505}" srcOrd="0" destOrd="0" presId="urn:microsoft.com/office/officeart/2005/8/layout/pyramid1"/>
    <dgm:cxn modelId="{2881DF7E-DA39-4EF9-99B7-EC9051ACC8D9}" type="presOf" srcId="{EEEAFB60-192A-4C9C-9619-51DFBD6CE877}" destId="{27D07DEE-6FB5-4307-B32A-54179EE72F8D}" srcOrd="1" destOrd="0" presId="urn:microsoft.com/office/officeart/2005/8/layout/pyramid1"/>
    <dgm:cxn modelId="{F4F64699-0D1B-4DEC-85C0-6CF845F947A5}" srcId="{9B5334D5-EF9A-455F-9B2D-5F4BD2CEFB51}" destId="{EEEAFB60-192A-4C9C-9619-51DFBD6CE877}" srcOrd="3" destOrd="0" parTransId="{B2BFF77E-A477-44CA-BB1F-D56A12ED8C73}" sibTransId="{FB950AF5-3A2F-4A87-AE78-2F9201C5A625}"/>
    <dgm:cxn modelId="{AC9E005A-491C-4777-AE5C-E2963CE64315}" type="presOf" srcId="{13E1256E-EA3F-40A6-9AD8-9B4A263138FF}" destId="{8BC49D56-3932-411C-AC3B-1CE5B60B7706}" srcOrd="1" destOrd="0" presId="urn:microsoft.com/office/officeart/2005/8/layout/pyramid1"/>
    <dgm:cxn modelId="{41AD1F66-2B5D-472C-92FA-D33633074621}" type="presOf" srcId="{DE7EBBC9-89B2-4BA9-A28C-D1F4FADBE83F}" destId="{3FD63EB0-B74B-4801-BF94-7004F11E1CCF}" srcOrd="1" destOrd="0" presId="urn:microsoft.com/office/officeart/2005/8/layout/pyramid1"/>
    <dgm:cxn modelId="{627CBADD-F52E-422B-A652-7BFE1E9DF345}" type="presOf" srcId="{DFEDBDA6-CFF1-457B-8823-5449B25433EF}" destId="{06B2993E-F229-4D0C-9628-DC835AC6CD1A}" srcOrd="0" destOrd="0" presId="urn:microsoft.com/office/officeart/2005/8/layout/pyramid1"/>
    <dgm:cxn modelId="{92619E70-74D3-41F8-9BA0-14FF24096B7E}" srcId="{9B5334D5-EF9A-455F-9B2D-5F4BD2CEFB51}" destId="{79393F57-8235-4451-9F6A-49A4649E0CD0}" srcOrd="5" destOrd="0" parTransId="{BFFA4CC0-CE00-48AB-A9FF-401A0AB5AAFB}" sibTransId="{2BB1C768-C3F4-4CE0-A02C-EC797315D1A6}"/>
    <dgm:cxn modelId="{5E18E84F-BF26-40A1-A8E4-9529454C602B}" srcId="{9B5334D5-EF9A-455F-9B2D-5F4BD2CEFB51}" destId="{F6DF1236-9E7D-462B-9436-8DC83277CEEB}" srcOrd="10" destOrd="0" parTransId="{4EE76884-1497-4E50-8336-4EB9C5AFE5E4}" sibTransId="{5BB3D636-079C-45F3-B181-0E8A8E72C14D}"/>
    <dgm:cxn modelId="{BFFC87D6-4050-48BF-AD7A-183E5065CD6C}" srcId="{9B5334D5-EF9A-455F-9B2D-5F4BD2CEFB51}" destId="{0223F4B3-B85D-4899-A4E8-DF300C88B187}" srcOrd="6" destOrd="0" parTransId="{0448DCF9-E0BD-49C7-8B3A-5AAC9EF29082}" sibTransId="{875E9088-DC78-4554-B56D-CCA806C9608D}"/>
    <dgm:cxn modelId="{B82BD314-DD37-411C-936A-158A40E7EF62}" type="presOf" srcId="{DE7EBBC9-89B2-4BA9-A28C-D1F4FADBE83F}" destId="{13FC06E6-8795-406A-BE27-9A2947796F00}" srcOrd="0" destOrd="0" presId="urn:microsoft.com/office/officeart/2005/8/layout/pyramid1"/>
    <dgm:cxn modelId="{FCF2D3E9-2B15-4922-A453-5BE43B55B174}" type="presOf" srcId="{1681E416-5A9C-41BF-9158-E9EE85A6656A}" destId="{0F16ABE7-8503-426F-A344-9283A32166EC}" srcOrd="1" destOrd="0" presId="urn:microsoft.com/office/officeart/2005/8/layout/pyramid1"/>
    <dgm:cxn modelId="{11044E47-FA82-4063-92E1-D6A4685528BF}" type="presOf" srcId="{2ACC51BD-4F84-4618-9FBF-050276D93EA1}" destId="{C9ADC1AE-E7DA-48C1-BE40-5F9BDA080312}" srcOrd="1" destOrd="0" presId="urn:microsoft.com/office/officeart/2005/8/layout/pyramid1"/>
    <dgm:cxn modelId="{8D1380B6-3B85-4B4A-9D67-84C6E28636CD}" srcId="{9B5334D5-EF9A-455F-9B2D-5F4BD2CEFB51}" destId="{440C4A84-EF98-4457-A548-4C01CE7BAA78}" srcOrd="4" destOrd="0" parTransId="{7D423A83-C9C2-477A-92FF-C842899B4711}" sibTransId="{54B99A18-9EFF-4D3E-878E-7C428E3D54E6}"/>
    <dgm:cxn modelId="{A9D2CF26-6BD0-47F1-BAE9-351C8402C0B6}" srcId="{9B5334D5-EF9A-455F-9B2D-5F4BD2CEFB51}" destId="{4DC9B035-56C1-401B-A8BE-1C52E3897391}" srcOrd="8" destOrd="0" parTransId="{FDD4B74F-53D5-420A-9304-47A1F64EC183}" sibTransId="{66F1C4EB-9F71-4F49-B8A9-066AA1DB4257}"/>
    <dgm:cxn modelId="{9570F7AB-F094-41FD-A4C5-1D254221D346}" type="presOf" srcId="{79393F57-8235-4451-9F6A-49A4649E0CD0}" destId="{523ECF7A-AE36-422D-A159-69D929CCCCE1}" srcOrd="1" destOrd="0" presId="urn:microsoft.com/office/officeart/2005/8/layout/pyramid1"/>
    <dgm:cxn modelId="{05EAD964-E1EC-44E7-AE89-11D34C0C53BF}" type="presParOf" srcId="{5787F72C-220C-4964-A459-FA14FDFB93B6}" destId="{E09DBD56-5314-45BE-AF78-BA18CCEAA56E}" srcOrd="0" destOrd="0" presId="urn:microsoft.com/office/officeart/2005/8/layout/pyramid1"/>
    <dgm:cxn modelId="{8D9918FA-DDAD-449F-86CD-A3C8EE69766D}" type="presParOf" srcId="{E09DBD56-5314-45BE-AF78-BA18CCEAA56E}" destId="{C353CDE8-D595-447C-A1EE-7799AD4596E1}" srcOrd="0" destOrd="0" presId="urn:microsoft.com/office/officeart/2005/8/layout/pyramid1"/>
    <dgm:cxn modelId="{7A19E212-68C9-44BD-A557-0B73712D22B0}" type="presParOf" srcId="{E09DBD56-5314-45BE-AF78-BA18CCEAA56E}" destId="{C9ADC1AE-E7DA-48C1-BE40-5F9BDA080312}" srcOrd="1" destOrd="0" presId="urn:microsoft.com/office/officeart/2005/8/layout/pyramid1"/>
    <dgm:cxn modelId="{0141F909-4D13-483D-AA80-A535337956B1}" type="presParOf" srcId="{5787F72C-220C-4964-A459-FA14FDFB93B6}" destId="{4D9C05D5-78E0-4C37-A6E3-267C47A59C06}" srcOrd="1" destOrd="0" presId="urn:microsoft.com/office/officeart/2005/8/layout/pyramid1"/>
    <dgm:cxn modelId="{5437FF5E-DF80-42B8-A212-C1077A4E4C2B}" type="presParOf" srcId="{4D9C05D5-78E0-4C37-A6E3-267C47A59C06}" destId="{6C980E52-1373-4BD1-8655-5EB8A7F841A6}" srcOrd="0" destOrd="0" presId="urn:microsoft.com/office/officeart/2005/8/layout/pyramid1"/>
    <dgm:cxn modelId="{C04DB91B-B8BE-4A84-A4C6-2C358467C8B0}" type="presParOf" srcId="{4D9C05D5-78E0-4C37-A6E3-267C47A59C06}" destId="{2198A8F9-F4A6-4D36-BD58-8BCFB014B02E}" srcOrd="1" destOrd="0" presId="urn:microsoft.com/office/officeart/2005/8/layout/pyramid1"/>
    <dgm:cxn modelId="{C9DBE157-10AD-4C84-A878-12607167C694}" type="presParOf" srcId="{5787F72C-220C-4964-A459-FA14FDFB93B6}" destId="{54D1ADA7-F228-4953-A2CE-60DAC1A0BA38}" srcOrd="2" destOrd="0" presId="urn:microsoft.com/office/officeart/2005/8/layout/pyramid1"/>
    <dgm:cxn modelId="{311412C4-582B-483E-A3AA-D442557F0D68}" type="presParOf" srcId="{54D1ADA7-F228-4953-A2CE-60DAC1A0BA38}" destId="{13FC06E6-8795-406A-BE27-9A2947796F00}" srcOrd="0" destOrd="0" presId="urn:microsoft.com/office/officeart/2005/8/layout/pyramid1"/>
    <dgm:cxn modelId="{17196256-E588-43CD-8A19-0249349E74B1}" type="presParOf" srcId="{54D1ADA7-F228-4953-A2CE-60DAC1A0BA38}" destId="{3FD63EB0-B74B-4801-BF94-7004F11E1CCF}" srcOrd="1" destOrd="0" presId="urn:microsoft.com/office/officeart/2005/8/layout/pyramid1"/>
    <dgm:cxn modelId="{FA95249B-A608-48E6-AE84-303878437F9F}" type="presParOf" srcId="{5787F72C-220C-4964-A459-FA14FDFB93B6}" destId="{7625D133-DCB5-4DC2-B9DD-025F5540879E}" srcOrd="3" destOrd="0" presId="urn:microsoft.com/office/officeart/2005/8/layout/pyramid1"/>
    <dgm:cxn modelId="{FD198AE1-8EE0-4E04-8BB2-EEEDB8D16165}" type="presParOf" srcId="{7625D133-DCB5-4DC2-B9DD-025F5540879E}" destId="{D77D22C2-F8E8-49B1-8DC3-1FAB09CE95C7}" srcOrd="0" destOrd="0" presId="urn:microsoft.com/office/officeart/2005/8/layout/pyramid1"/>
    <dgm:cxn modelId="{92867A34-4EE0-4CB7-9481-70433902B5E5}" type="presParOf" srcId="{7625D133-DCB5-4DC2-B9DD-025F5540879E}" destId="{27D07DEE-6FB5-4307-B32A-54179EE72F8D}" srcOrd="1" destOrd="0" presId="urn:microsoft.com/office/officeart/2005/8/layout/pyramid1"/>
    <dgm:cxn modelId="{6D7A652A-81D9-4B7E-BB16-084030413DD7}" type="presParOf" srcId="{5787F72C-220C-4964-A459-FA14FDFB93B6}" destId="{BDA40FD0-1366-4C6A-9DE9-46B10E9BF43F}" srcOrd="4" destOrd="0" presId="urn:microsoft.com/office/officeart/2005/8/layout/pyramid1"/>
    <dgm:cxn modelId="{6542C5A1-E44D-4535-B196-D527C1C422F1}" type="presParOf" srcId="{BDA40FD0-1366-4C6A-9DE9-46B10E9BF43F}" destId="{3E2B34DC-6EF7-4042-AB9C-B8B9C7E76CBC}" srcOrd="0" destOrd="0" presId="urn:microsoft.com/office/officeart/2005/8/layout/pyramid1"/>
    <dgm:cxn modelId="{64ECAB72-E946-4592-9AC1-7A5AB2A32FD8}" type="presParOf" srcId="{BDA40FD0-1366-4C6A-9DE9-46B10E9BF43F}" destId="{6EA2ADFA-C570-4B85-BEDB-D6192A260269}" srcOrd="1" destOrd="0" presId="urn:microsoft.com/office/officeart/2005/8/layout/pyramid1"/>
    <dgm:cxn modelId="{178085E0-FE57-4C6F-9351-B570CD5F1946}" type="presParOf" srcId="{5787F72C-220C-4964-A459-FA14FDFB93B6}" destId="{26F880A6-9E5E-4237-B51E-90A3C9CF6DB4}" srcOrd="5" destOrd="0" presId="urn:microsoft.com/office/officeart/2005/8/layout/pyramid1"/>
    <dgm:cxn modelId="{BFEBF854-28B5-4424-94BC-2F94F776F17E}" type="presParOf" srcId="{26F880A6-9E5E-4237-B51E-90A3C9CF6DB4}" destId="{A70FF50D-93A6-4FD7-8CCC-8FC73B4A7505}" srcOrd="0" destOrd="0" presId="urn:microsoft.com/office/officeart/2005/8/layout/pyramid1"/>
    <dgm:cxn modelId="{9E2AB538-4C41-47CD-83C4-880BC523008E}" type="presParOf" srcId="{26F880A6-9E5E-4237-B51E-90A3C9CF6DB4}" destId="{523ECF7A-AE36-422D-A159-69D929CCCCE1}" srcOrd="1" destOrd="0" presId="urn:microsoft.com/office/officeart/2005/8/layout/pyramid1"/>
    <dgm:cxn modelId="{CD18DB7F-6A7F-4F10-AB61-8549B3FEA1F8}" type="presParOf" srcId="{5787F72C-220C-4964-A459-FA14FDFB93B6}" destId="{CB2D0581-A6E9-4E35-B054-0D6D33B5F8D5}" srcOrd="6" destOrd="0" presId="urn:microsoft.com/office/officeart/2005/8/layout/pyramid1"/>
    <dgm:cxn modelId="{AE9F4561-8CD0-4774-BA41-8A95A7DAB24E}" type="presParOf" srcId="{CB2D0581-A6E9-4E35-B054-0D6D33B5F8D5}" destId="{A3D58DB5-F279-4523-A710-9C964249834F}" srcOrd="0" destOrd="0" presId="urn:microsoft.com/office/officeart/2005/8/layout/pyramid1"/>
    <dgm:cxn modelId="{EF00FC7F-11F1-4AFF-B430-7FE3EDBD70B8}" type="presParOf" srcId="{CB2D0581-A6E9-4E35-B054-0D6D33B5F8D5}" destId="{5ACEEAC2-1956-4AFB-805A-25F397B712CC}" srcOrd="1" destOrd="0" presId="urn:microsoft.com/office/officeart/2005/8/layout/pyramid1"/>
    <dgm:cxn modelId="{19C99440-074F-4664-BE60-E29108E2026E}" type="presParOf" srcId="{5787F72C-220C-4964-A459-FA14FDFB93B6}" destId="{231B9B43-6D76-4011-9127-8C1A917446FB}" srcOrd="7" destOrd="0" presId="urn:microsoft.com/office/officeart/2005/8/layout/pyramid1"/>
    <dgm:cxn modelId="{DF17232E-8497-42B7-9219-2423EA17974D}" type="presParOf" srcId="{231B9B43-6D76-4011-9127-8C1A917446FB}" destId="{24CE83D0-530D-46C6-B29E-1C6F92126900}" srcOrd="0" destOrd="0" presId="urn:microsoft.com/office/officeart/2005/8/layout/pyramid1"/>
    <dgm:cxn modelId="{3649933A-E2DF-4871-BC7E-075109CC13F7}" type="presParOf" srcId="{231B9B43-6D76-4011-9127-8C1A917446FB}" destId="{8BC49D56-3932-411C-AC3B-1CE5B60B7706}" srcOrd="1" destOrd="0" presId="urn:microsoft.com/office/officeart/2005/8/layout/pyramid1"/>
    <dgm:cxn modelId="{275D882F-CE93-4D5E-B769-2DCA41F4568B}" type="presParOf" srcId="{5787F72C-220C-4964-A459-FA14FDFB93B6}" destId="{922C26EC-BBB9-43E7-9BFA-7B3BD185989A}" srcOrd="8" destOrd="0" presId="urn:microsoft.com/office/officeart/2005/8/layout/pyramid1"/>
    <dgm:cxn modelId="{EF605B84-3DA3-43B2-AC9F-EF48A04B51F6}" type="presParOf" srcId="{922C26EC-BBB9-43E7-9BFA-7B3BD185989A}" destId="{9C5E8E54-7062-4860-8E1A-1142FE98E5A3}" srcOrd="0" destOrd="0" presId="urn:microsoft.com/office/officeart/2005/8/layout/pyramid1"/>
    <dgm:cxn modelId="{08C10F07-BEA4-424F-AA88-226CB1E2E254}" type="presParOf" srcId="{922C26EC-BBB9-43E7-9BFA-7B3BD185989A}" destId="{61175B7A-6A74-4A7A-A3CA-2D29318AABEC}" srcOrd="1" destOrd="0" presId="urn:microsoft.com/office/officeart/2005/8/layout/pyramid1"/>
    <dgm:cxn modelId="{DA9DAF50-59BD-4B29-ACC7-CB1829B700D6}" type="presParOf" srcId="{5787F72C-220C-4964-A459-FA14FDFB93B6}" destId="{47A5ABA9-6158-40F7-9F85-FCFDC41B422E}" srcOrd="9" destOrd="0" presId="urn:microsoft.com/office/officeart/2005/8/layout/pyramid1"/>
    <dgm:cxn modelId="{8B0BDC98-8A44-46FC-BB8C-80611AF3B1FE}" type="presParOf" srcId="{47A5ABA9-6158-40F7-9F85-FCFDC41B422E}" destId="{81900ED8-7E48-44AF-B31F-057A220F87F2}" srcOrd="0" destOrd="0" presId="urn:microsoft.com/office/officeart/2005/8/layout/pyramid1"/>
    <dgm:cxn modelId="{BF0924BC-4662-4342-B282-FAE1FE44F2B4}" type="presParOf" srcId="{47A5ABA9-6158-40F7-9F85-FCFDC41B422E}" destId="{0F16ABE7-8503-426F-A344-9283A32166EC}" srcOrd="1" destOrd="0" presId="urn:microsoft.com/office/officeart/2005/8/layout/pyramid1"/>
    <dgm:cxn modelId="{315D2D2B-1D2F-4013-9A64-EB79685CC459}" type="presParOf" srcId="{5787F72C-220C-4964-A459-FA14FDFB93B6}" destId="{F3E48248-EE6C-4420-B758-3C81D52F78D1}" srcOrd="10" destOrd="0" presId="urn:microsoft.com/office/officeart/2005/8/layout/pyramid1"/>
    <dgm:cxn modelId="{1797B05C-ECEE-4371-89E8-65E908279AF6}" type="presParOf" srcId="{F3E48248-EE6C-4420-B758-3C81D52F78D1}" destId="{BC3B41DB-D6F7-4384-A93A-9CFEC1E085C6}" srcOrd="0" destOrd="0" presId="urn:microsoft.com/office/officeart/2005/8/layout/pyramid1"/>
    <dgm:cxn modelId="{9D93DE78-F45C-4929-8B17-3345264E5E34}" type="presParOf" srcId="{F3E48248-EE6C-4420-B758-3C81D52F78D1}" destId="{84CC4E7F-C47F-462E-BEC9-AC761E20B7A2}" srcOrd="1" destOrd="0" presId="urn:microsoft.com/office/officeart/2005/8/layout/pyramid1"/>
    <dgm:cxn modelId="{F7305373-114D-4E18-B314-03B688022474}" type="presParOf" srcId="{5787F72C-220C-4964-A459-FA14FDFB93B6}" destId="{3C1982B7-0CEE-4452-9B29-A0EACDF468AC}" srcOrd="11" destOrd="0" presId="urn:microsoft.com/office/officeart/2005/8/layout/pyramid1"/>
    <dgm:cxn modelId="{082381E4-DD57-4C10-B477-B541EAB6D1A5}" type="presParOf" srcId="{3C1982B7-0CEE-4452-9B29-A0EACDF468AC}" destId="{6FEC21BB-0E95-43F7-AA19-4A3DE421B390}" srcOrd="0" destOrd="0" presId="urn:microsoft.com/office/officeart/2005/8/layout/pyramid1"/>
    <dgm:cxn modelId="{686059E4-D7DC-433E-9265-B48392B7E47F}" type="presParOf" srcId="{3C1982B7-0CEE-4452-9B29-A0EACDF468AC}" destId="{6501588C-F08B-4CE6-99CE-419278763E8B}" srcOrd="1" destOrd="0" presId="urn:microsoft.com/office/officeart/2005/8/layout/pyramid1"/>
    <dgm:cxn modelId="{1C83B7FF-A32C-4ADB-8716-BA74ACF8F398}" type="presParOf" srcId="{5787F72C-220C-4964-A459-FA14FDFB93B6}" destId="{AD0AEE2A-806A-42AB-ADD2-9C7FB76154AF}" srcOrd="12" destOrd="0" presId="urn:microsoft.com/office/officeart/2005/8/layout/pyramid1"/>
    <dgm:cxn modelId="{BDB7B196-EA03-4D3B-A35F-590042381D65}" type="presParOf" srcId="{AD0AEE2A-806A-42AB-ADD2-9C7FB76154AF}" destId="{06B2993E-F229-4D0C-9628-DC835AC6CD1A}" srcOrd="0" destOrd="0" presId="urn:microsoft.com/office/officeart/2005/8/layout/pyramid1"/>
    <dgm:cxn modelId="{225AA875-8C4D-428A-B006-31EAD1E4BA79}" type="presParOf" srcId="{AD0AEE2A-806A-42AB-ADD2-9C7FB76154AF}" destId="{AA82E1F6-8D11-4A84-BA5A-A28469F7AB23}" srcOrd="1" destOrd="0" presId="urn:microsoft.com/office/officeart/2005/8/layout/pyramid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0.6575</cdr:x>
      <cdr:y>0.91943</cdr:y>
    </cdr:from>
    <cdr:to>
      <cdr:x>0.70551</cdr:x>
      <cdr:y>1</cdr:y>
    </cdr:to>
    <cdr:sp macro="" textlink="">
      <cdr:nvSpPr>
        <cdr:cNvPr id="2" name="Up Arrow 1"/>
        <cdr:cNvSpPr/>
      </cdr:nvSpPr>
      <cdr:spPr>
        <a:xfrm xmlns:a="http://schemas.openxmlformats.org/drawingml/2006/main">
          <a:off x="6012160" y="4930641"/>
          <a:ext cx="439004" cy="432048"/>
        </a:xfrm>
        <a:prstGeom xmlns:a="http://schemas.openxmlformats.org/drawingml/2006/main" prst="upArrow">
          <a:avLst/>
        </a:prstGeom>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0.93185</cdr:x>
      <cdr:y>0.91807</cdr:y>
    </cdr:from>
    <cdr:to>
      <cdr:x>0.98113</cdr:x>
      <cdr:y>1</cdr:y>
    </cdr:to>
    <cdr:sp macro="" textlink="">
      <cdr:nvSpPr>
        <cdr:cNvPr id="2" name="Up Arrow 1"/>
        <cdr:cNvSpPr/>
      </cdr:nvSpPr>
      <cdr:spPr>
        <a:xfrm xmlns:a="http://schemas.openxmlformats.org/drawingml/2006/main">
          <a:off x="8520798" y="5011617"/>
          <a:ext cx="450641" cy="447233"/>
        </a:xfrm>
        <a:prstGeom xmlns:a="http://schemas.openxmlformats.org/drawingml/2006/main" prst="upArrow">
          <a:avLst/>
        </a:prstGeom>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0.9409</cdr:x>
      <cdr:y>0.91951</cdr:y>
    </cdr:from>
    <cdr:to>
      <cdr:x>0.96456</cdr:x>
      <cdr:y>1</cdr:y>
    </cdr:to>
    <cdr:sp macro="" textlink="">
      <cdr:nvSpPr>
        <cdr:cNvPr id="2" name="Up Arrow 1"/>
        <cdr:cNvSpPr/>
      </cdr:nvSpPr>
      <cdr:spPr>
        <a:xfrm xmlns:a="http://schemas.openxmlformats.org/drawingml/2006/main">
          <a:off x="8590532" y="4935629"/>
          <a:ext cx="216024" cy="432048"/>
        </a:xfrm>
        <a:prstGeom xmlns:a="http://schemas.openxmlformats.org/drawingml/2006/main" prst="upArrow">
          <a:avLst/>
        </a:prstGeom>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6EA2ACE9-40D9-4469-A692-84FB2E12DFCA}" type="datetimeFigureOut">
              <a:rPr lang="en-US"/>
              <a:pPr>
                <a:defRPr/>
              </a:pPr>
              <a:t>7/25/2017</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2BB15AC8-9BC1-437E-8DA4-842FCD8C062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2C89020D-E8D9-42BB-97AF-9BD041084C9E}" type="datetimeFigureOut">
              <a:rPr lang="en-US"/>
              <a:pPr>
                <a:defRPr/>
              </a:pPr>
              <a:t>7/25/2017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13893084-9B3A-4B87-AAE3-F49357E8A9D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B640EFB0-A9E2-4498-81A7-85F53D9EE603}" type="slidenum">
              <a:rPr lang="en-US"/>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4D6B2B4-D640-4548-908E-6D7BC43B4374}" type="datetimeFigureOut">
              <a:rPr lang="en-US"/>
              <a:pPr>
                <a:defRPr/>
              </a:pPr>
              <a:t>7/25/2017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D0FC418-2056-4989-A9AB-E670C1D8030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6178FE-F89C-4358-A761-87E98D7E1052}" type="datetimeFigureOut">
              <a:rPr lang="en-US"/>
              <a:pPr>
                <a:defRPr/>
              </a:pPr>
              <a:t>7/25/2017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D11916-FF20-4B47-9C35-DF0407EF92C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DD06C4-6EE8-4E76-8B74-192F93D4C5EC}" type="datetimeFigureOut">
              <a:rPr lang="en-US"/>
              <a:pPr>
                <a:defRPr/>
              </a:pPr>
              <a:t>7/25/2017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043833-12B4-4D28-ABD6-511EF8F296C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C524CF-3D6E-4CE0-9F8E-265B9621F8B9}" type="datetimeFigureOut">
              <a:rPr lang="en-US"/>
              <a:pPr>
                <a:defRPr/>
              </a:pPr>
              <a:t>7/25/2017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A9105AB-F3D8-498A-945A-7A197E0713E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E704D7-4818-4474-93EE-3F14579E30AF}" type="datetimeFigureOut">
              <a:rPr lang="en-US"/>
              <a:pPr>
                <a:defRPr/>
              </a:pPr>
              <a:t>7/25/2017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875612-496D-46DE-A3FB-466293B16C2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07F21E3-8C64-41CF-AECA-C47152732514}" type="datetimeFigureOut">
              <a:rPr lang="en-US"/>
              <a:pPr>
                <a:defRPr/>
              </a:pPr>
              <a:t>7/25/2017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71C3D7-9786-497F-A0ED-7B6987030AA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692F9B-CA2E-4930-9CB2-01C10EB8CFFA}" type="datetimeFigureOut">
              <a:rPr lang="en-US"/>
              <a:pPr>
                <a:defRPr/>
              </a:pPr>
              <a:t>7/25/2017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B3A6520-2F12-401E-A8C9-BC3FA3C7C65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8B15CD-7105-426F-8977-F85E55ABCC22}" type="datetimeFigureOut">
              <a:rPr lang="en-US"/>
              <a:pPr>
                <a:defRPr/>
              </a:pPr>
              <a:t>7/25/2017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B862F05-7243-4E92-8EF1-6354B3C479A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877885-779D-4B81-AF71-4180CE00E2C2}" type="datetimeFigureOut">
              <a:rPr lang="en-US"/>
              <a:pPr>
                <a:defRPr/>
              </a:pPr>
              <a:t>7/25/2017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11D4EEA-5864-4307-AF73-95016E24C97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061E2E-9DBA-4415-9F66-BE4BF5631D65}" type="datetimeFigureOut">
              <a:rPr lang="en-US"/>
              <a:pPr>
                <a:defRPr/>
              </a:pPr>
              <a:t>7/25/2017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59E4251-0A92-4897-A102-B6B14127C73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5147DA-C213-4224-A0CB-0D61C01E6A47}" type="datetimeFigureOut">
              <a:rPr lang="en-US"/>
              <a:pPr>
                <a:defRPr/>
              </a:pPr>
              <a:t>7/25/2017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E9CB734-E122-4A76-BED5-79C3C1BBC0E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516708B-5ACD-464A-B636-6A309FB2CD08}" type="datetimeFigureOut">
              <a:rPr lang="en-US"/>
              <a:pPr>
                <a:defRPr/>
              </a:pPr>
              <a:t>7/25/2017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70EB37D-AB1D-45B7-8351-CFC795A127D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hyperlink" Target="ContraventionDetails_Sri%20Lanka_2016.x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image" Target="../media/image35.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hyperlink" Target="mailto:chinthaka@slcgdxb.ae" TargetMode="External"/><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hyperlink" Target="mailto:condubai@slcgdxb.ae"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png"/><Relationship Id="rId7" Type="http://schemas.openxmlformats.org/officeDocument/2006/relationships/image" Target="../media/image15.gif"/><Relationship Id="rId12" Type="http://schemas.openxmlformats.org/officeDocument/2006/relationships/image" Target="../media/image19.gif"/><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gif"/><Relationship Id="rId4" Type="http://schemas.openxmlformats.org/officeDocument/2006/relationships/image" Target="../media/image12.gif"/><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1.gif"/><Relationship Id="rId1" Type="http://schemas.openxmlformats.org/officeDocument/2006/relationships/slideLayout" Target="../slideLayouts/slideLayout7.xml"/><Relationship Id="rId6" Type="http://schemas.openxmlformats.org/officeDocument/2006/relationships/image" Target="../media/image63.gif"/><Relationship Id="rId5" Type="http://schemas.openxmlformats.org/officeDocument/2006/relationships/image" Target="../media/image6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24.gif"/><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aba\Desktop\DM Coporate powerpoint\slide 1\slide1-07.png"/>
          <p:cNvPicPr>
            <a:picLocks noChangeAspect="1" noChangeArrowheads="1"/>
          </p:cNvPicPr>
          <p:nvPr/>
        </p:nvPicPr>
        <p:blipFill>
          <a:blip r:embed="rId2"/>
          <a:srcRect/>
          <a:stretch>
            <a:fillRect/>
          </a:stretch>
        </p:blipFill>
        <p:spPr bwMode="auto">
          <a:xfrm>
            <a:off x="0" y="1373188"/>
            <a:ext cx="4035425" cy="4041775"/>
          </a:xfrm>
          <a:prstGeom prst="rect">
            <a:avLst/>
          </a:prstGeom>
          <a:noFill/>
          <a:ln w="9525">
            <a:noFill/>
            <a:miter lim="800000"/>
            <a:headEnd/>
            <a:tailEnd/>
          </a:ln>
        </p:spPr>
      </p:pic>
      <p:pic>
        <p:nvPicPr>
          <p:cNvPr id="1027" name="Picture 3" descr="C:\Users\saba\Desktop\DM Coporate powerpoint\slide 1\slide1-09.png"/>
          <p:cNvPicPr>
            <a:picLocks noChangeAspect="1" noChangeArrowheads="1"/>
          </p:cNvPicPr>
          <p:nvPr/>
        </p:nvPicPr>
        <p:blipFill>
          <a:blip r:embed="rId3"/>
          <a:srcRect/>
          <a:stretch>
            <a:fillRect/>
          </a:stretch>
        </p:blipFill>
        <p:spPr bwMode="auto">
          <a:xfrm>
            <a:off x="65088" y="995363"/>
            <a:ext cx="9147175" cy="4556125"/>
          </a:xfrm>
          <a:prstGeom prst="rect">
            <a:avLst/>
          </a:prstGeom>
          <a:noFill/>
          <a:ln w="9525">
            <a:noFill/>
            <a:miter lim="800000"/>
            <a:headEnd/>
            <a:tailEnd/>
          </a:ln>
        </p:spPr>
      </p:pic>
      <p:pic>
        <p:nvPicPr>
          <p:cNvPr id="1030" name="Picture 6" descr="C:\Users\saba\Desktop\DM Coporate powerpoint\slide 1\slide1-06.png"/>
          <p:cNvPicPr>
            <a:picLocks noChangeAspect="1" noChangeArrowheads="1"/>
          </p:cNvPicPr>
          <p:nvPr/>
        </p:nvPicPr>
        <p:blipFill>
          <a:blip r:embed="rId4"/>
          <a:srcRect/>
          <a:stretch>
            <a:fillRect/>
          </a:stretch>
        </p:blipFill>
        <p:spPr bwMode="auto">
          <a:xfrm>
            <a:off x="0" y="954088"/>
            <a:ext cx="6345238" cy="4217987"/>
          </a:xfrm>
          <a:prstGeom prst="rect">
            <a:avLst/>
          </a:prstGeom>
          <a:noFill/>
          <a:ln w="9525">
            <a:noFill/>
            <a:miter lim="800000"/>
            <a:headEnd/>
            <a:tailEnd/>
          </a:ln>
        </p:spPr>
      </p:pic>
      <p:pic>
        <p:nvPicPr>
          <p:cNvPr id="1033" name="Picture 9" descr="C:\Users\saba\Desktop\DM Coporate powerpoint\slide 1\slide1-03.png"/>
          <p:cNvPicPr>
            <a:picLocks noChangeAspect="1" noChangeArrowheads="1"/>
          </p:cNvPicPr>
          <p:nvPr/>
        </p:nvPicPr>
        <p:blipFill>
          <a:blip r:embed="rId5"/>
          <a:srcRect/>
          <a:stretch>
            <a:fillRect/>
          </a:stretch>
        </p:blipFill>
        <p:spPr bwMode="auto">
          <a:xfrm>
            <a:off x="0" y="6108700"/>
            <a:ext cx="9144000" cy="585788"/>
          </a:xfrm>
          <a:prstGeom prst="rect">
            <a:avLst/>
          </a:prstGeom>
          <a:noFill/>
          <a:ln w="9525">
            <a:noFill/>
            <a:miter lim="800000"/>
            <a:headEnd/>
            <a:tailEnd/>
          </a:ln>
        </p:spPr>
      </p:pic>
      <p:pic>
        <p:nvPicPr>
          <p:cNvPr id="1034" name="Picture 10" descr="C:\Users\saba\Desktop\DM Coporate powerpoint\slide 1\slide1-02.png"/>
          <p:cNvPicPr>
            <a:picLocks noChangeAspect="1" noChangeArrowheads="1"/>
          </p:cNvPicPr>
          <p:nvPr/>
        </p:nvPicPr>
        <p:blipFill>
          <a:blip r:embed="rId6"/>
          <a:srcRect/>
          <a:stretch>
            <a:fillRect/>
          </a:stretch>
        </p:blipFill>
        <p:spPr bwMode="auto">
          <a:xfrm>
            <a:off x="0" y="0"/>
            <a:ext cx="9144000" cy="971550"/>
          </a:xfrm>
          <a:prstGeom prst="rect">
            <a:avLst/>
          </a:prstGeom>
          <a:noFill/>
          <a:ln w="9525">
            <a:noFill/>
            <a:miter lim="800000"/>
            <a:headEnd/>
            <a:tailEnd/>
          </a:ln>
        </p:spPr>
      </p:pic>
      <p:sp>
        <p:nvSpPr>
          <p:cNvPr id="14" name="Title 1"/>
          <p:cNvSpPr txBox="1">
            <a:spLocks/>
          </p:cNvSpPr>
          <p:nvPr/>
        </p:nvSpPr>
        <p:spPr>
          <a:xfrm>
            <a:off x="3436938" y="1196975"/>
            <a:ext cx="5672137" cy="868363"/>
          </a:xfrm>
          <a:prstGeom prst="rect">
            <a:avLst/>
          </a:prstGeom>
        </p:spPr>
        <p:txBody>
          <a:bodyPr anchor="ctr"/>
          <a:lstStyle/>
          <a:p>
            <a:pPr algn="ctr" eaLnBrk="1" fontAlgn="auto" hangingPunct="1">
              <a:spcAft>
                <a:spcPts val="0"/>
              </a:spcAft>
              <a:defRPr/>
            </a:pPr>
            <a:r>
              <a:rPr lang="en-US" sz="3600" b="1" dirty="0">
                <a:solidFill>
                  <a:schemeClr val="bg1"/>
                </a:solidFill>
                <a:latin typeface="+mj-lt"/>
                <a:ea typeface="+mj-ea"/>
                <a:cs typeface="+mj-cs"/>
              </a:rPr>
              <a:t>I</a:t>
            </a:r>
            <a:r>
              <a:rPr lang="en-US" sz="3600" b="1" dirty="0">
                <a:solidFill>
                  <a:schemeClr val="bg1"/>
                </a:solidFill>
                <a:latin typeface="+mj-lt"/>
                <a:ea typeface="+mj-ea"/>
                <a:cs typeface="+mj-cs"/>
              </a:rPr>
              <a:t>nitiative</a:t>
            </a:r>
            <a:endParaRPr lang="en-US" sz="3600" b="1" dirty="0">
              <a:solidFill>
                <a:schemeClr val="bg1"/>
              </a:solidFill>
              <a:latin typeface="+mj-lt"/>
              <a:ea typeface="+mj-ea"/>
              <a:cs typeface="+mj-cs"/>
            </a:endParaRPr>
          </a:p>
          <a:p>
            <a:pPr algn="ctr" eaLnBrk="1" fontAlgn="auto" hangingPunct="1">
              <a:spcAft>
                <a:spcPts val="0"/>
              </a:spcAft>
              <a:defRPr/>
            </a:pPr>
            <a:r>
              <a:rPr lang="en-US" sz="3600" b="1" dirty="0">
                <a:solidFill>
                  <a:schemeClr val="bg1"/>
                </a:solidFill>
                <a:latin typeface="+mj-lt"/>
                <a:ea typeface="+mj-ea"/>
                <a:cs typeface="+mj-cs"/>
              </a:rPr>
              <a:t>Food Trade Control Section</a:t>
            </a:r>
            <a:endParaRPr lang="en-US" sz="3600" b="1" dirty="0">
              <a:solidFill>
                <a:schemeClr val="bg1"/>
              </a:solidFill>
              <a:latin typeface="+mj-lt"/>
              <a:ea typeface="+mj-ea"/>
              <a:cs typeface="+mj-cs"/>
            </a:endParaRPr>
          </a:p>
        </p:txBody>
      </p:sp>
      <p:sp>
        <p:nvSpPr>
          <p:cNvPr id="17" name="Title 1"/>
          <p:cNvSpPr txBox="1">
            <a:spLocks/>
          </p:cNvSpPr>
          <p:nvPr/>
        </p:nvSpPr>
        <p:spPr bwMode="auto">
          <a:xfrm>
            <a:off x="3924300" y="2211388"/>
            <a:ext cx="5287963" cy="868362"/>
          </a:xfrm>
          <a:prstGeom prst="rect">
            <a:avLst/>
          </a:prstGeom>
          <a:noFill/>
          <a:ln w="9525">
            <a:noFill/>
            <a:miter lim="800000"/>
            <a:headEnd/>
            <a:tailEnd/>
          </a:ln>
        </p:spPr>
        <p:txBody>
          <a:bodyPr anchor="ctr"/>
          <a:lstStyle/>
          <a:p>
            <a:pPr algn="ctr" eaLnBrk="1" hangingPunct="1"/>
            <a:r>
              <a:rPr lang="en-US" sz="3200" b="1">
                <a:solidFill>
                  <a:schemeClr val="bg1"/>
                </a:solidFill>
              </a:rPr>
              <a:t>Preparation  </a:t>
            </a:r>
          </a:p>
          <a:p>
            <a:pPr algn="ctr" eaLnBrk="1" hangingPunct="1"/>
            <a:r>
              <a:rPr lang="en-US" sz="3600" b="1">
                <a:solidFill>
                  <a:schemeClr val="bg1"/>
                </a:solidFill>
              </a:rPr>
              <a:t>  </a:t>
            </a:r>
            <a:r>
              <a:rPr lang="en-US" sz="2800" b="1">
                <a:solidFill>
                  <a:schemeClr val="bg1"/>
                </a:solidFill>
              </a:rPr>
              <a:t>Control Of Food From The Source</a:t>
            </a:r>
          </a:p>
        </p:txBody>
      </p:sp>
      <p:sp>
        <p:nvSpPr>
          <p:cNvPr id="19" name="Title 1"/>
          <p:cNvSpPr txBox="1">
            <a:spLocks/>
          </p:cNvSpPr>
          <p:nvPr/>
        </p:nvSpPr>
        <p:spPr>
          <a:xfrm>
            <a:off x="5435600" y="5389563"/>
            <a:ext cx="3346450" cy="428625"/>
          </a:xfrm>
          <a:prstGeom prst="rect">
            <a:avLst/>
          </a:prstGeom>
          <a:ln>
            <a:noFill/>
          </a:ln>
        </p:spPr>
        <p:txBody>
          <a:bodyPr anchor="ctr"/>
          <a:lstStyle/>
          <a:p>
            <a:pPr algn="ctr" eaLnBrk="1" fontAlgn="auto" hangingPunct="1">
              <a:spcAft>
                <a:spcPts val="0"/>
              </a:spcAft>
              <a:defRPr/>
            </a:pPr>
            <a:r>
              <a:rPr lang="en-US" sz="2400" b="1" dirty="0">
                <a:solidFill>
                  <a:srgbClr val="058C8E"/>
                </a:solidFill>
                <a:latin typeface="+mn-lt"/>
              </a:rPr>
              <a:t>Food Safety Department</a:t>
            </a:r>
            <a:endParaRPr lang="en-US" sz="2400" b="1" dirty="0">
              <a:solidFill>
                <a:srgbClr val="058C8E"/>
              </a:solidFill>
              <a:latin typeface="+mj-lt"/>
              <a:ea typeface="+mj-ea"/>
              <a:cs typeface="+mj-cs"/>
            </a:endParaRPr>
          </a:p>
        </p:txBody>
      </p:sp>
      <p:sp>
        <p:nvSpPr>
          <p:cNvPr id="10" name="Title 1"/>
          <p:cNvSpPr txBox="1">
            <a:spLocks/>
          </p:cNvSpPr>
          <p:nvPr/>
        </p:nvSpPr>
        <p:spPr bwMode="auto">
          <a:xfrm>
            <a:off x="4572000" y="3141663"/>
            <a:ext cx="4416425" cy="868362"/>
          </a:xfrm>
          <a:prstGeom prst="rect">
            <a:avLst/>
          </a:prstGeom>
          <a:noFill/>
          <a:ln w="9525">
            <a:noFill/>
            <a:miter lim="800000"/>
            <a:headEnd/>
            <a:tailEnd/>
          </a:ln>
        </p:spPr>
        <p:txBody>
          <a:bodyPr anchor="ctr"/>
          <a:lstStyle/>
          <a:p>
            <a:pPr algn="ctr" eaLnBrk="1" hangingPunct="1"/>
            <a:r>
              <a:rPr lang="en-US" sz="2800" b="1">
                <a:solidFill>
                  <a:schemeClr val="bg1"/>
                </a:solidFill>
              </a:rPr>
              <a:t>Country: Sri Lanka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slide(fromTop)">
                                      <p:cBhvr>
                                        <p:cTn id="7" dur="500"/>
                                        <p:tgtEl>
                                          <p:spTgt spid="10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3"/>
                                        </p:tgtEl>
                                        <p:attrNameLst>
                                          <p:attrName>style.visibility</p:attrName>
                                        </p:attrNameLst>
                                      </p:cBhvr>
                                      <p:to>
                                        <p:strVal val="visible"/>
                                      </p:to>
                                    </p:set>
                                    <p:animEffect transition="in" filter="fade">
                                      <p:cBhvr>
                                        <p:cTn id="11" dur="500"/>
                                        <p:tgtEl>
                                          <p:spTgt spid="103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right)">
                                      <p:cBhvr>
                                        <p:cTn id="15" dur="500"/>
                                        <p:tgtEl>
                                          <p:spTgt spid="102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wipe(up)">
                                      <p:cBhvr>
                                        <p:cTn id="19" dur="500"/>
                                        <p:tgtEl>
                                          <p:spTgt spid="1030"/>
                                        </p:tgtEl>
                                      </p:cBhvr>
                                    </p:animEffect>
                                  </p:childTnLst>
                                </p:cTn>
                              </p:par>
                              <p:par>
                                <p:cTn id="20" presetID="22" presetClass="entr" presetSubtype="1" fill="hold" nodeType="with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wipe(up)">
                                      <p:cBhvr>
                                        <p:cTn id="22" dur="1000"/>
                                        <p:tgtEl>
                                          <p:spTgt spid="1029"/>
                                        </p:tgtEl>
                                      </p:cBhvr>
                                    </p:animEffect>
                                  </p:childTnLst>
                                </p:cTn>
                              </p:par>
                            </p:childTnLst>
                          </p:cTn>
                        </p:par>
                        <p:par>
                          <p:cTn id="23" fill="hold">
                            <p:stCondLst>
                              <p:cond delay="2500"/>
                            </p:stCondLst>
                            <p:childTnLst>
                              <p:par>
                                <p:cTn id="24" presetID="12" presetClass="entr" presetSubtype="2" fill="hold"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slide(fromRight)">
                                      <p:cBhvr>
                                        <p:cTn id="26" dur="500"/>
                                        <p:tgtEl>
                                          <p:spTgt spid="14">
                                            <p:txEl>
                                              <p:pRg st="0" end="0"/>
                                            </p:txEl>
                                          </p:spTgt>
                                        </p:tgtEl>
                                      </p:cBhvr>
                                    </p:animEffect>
                                  </p:childTnLst>
                                </p:cTn>
                              </p:par>
                            </p:childTnLst>
                          </p:cTn>
                        </p:par>
                        <p:par>
                          <p:cTn id="27" fill="hold">
                            <p:stCondLst>
                              <p:cond delay="3000"/>
                            </p:stCondLst>
                            <p:childTnLst>
                              <p:par>
                                <p:cTn id="28" presetID="12" presetClass="entr" presetSubtype="2" fill="hold" nodeType="afterEffect">
                                  <p:stCondLst>
                                    <p:cond delay="0"/>
                                  </p:stCondLst>
                                  <p:childTnLst>
                                    <p:set>
                                      <p:cBhvr>
                                        <p:cTn id="29" dur="1" fill="hold">
                                          <p:stCondLst>
                                            <p:cond delay="0"/>
                                          </p:stCondLst>
                                        </p:cTn>
                                        <p:tgtEl>
                                          <p:spTgt spid="14">
                                            <p:txEl>
                                              <p:pRg st="1" end="1"/>
                                            </p:txEl>
                                          </p:spTgt>
                                        </p:tgtEl>
                                        <p:attrNameLst>
                                          <p:attrName>style.visibility</p:attrName>
                                        </p:attrNameLst>
                                      </p:cBhvr>
                                      <p:to>
                                        <p:strVal val="visible"/>
                                      </p:to>
                                    </p:set>
                                    <p:animEffect transition="in" filter="slide(fromRight)">
                                      <p:cBhvr>
                                        <p:cTn id="30" dur="500"/>
                                        <p:tgtEl>
                                          <p:spTgt spid="14">
                                            <p:txEl>
                                              <p:pRg st="1" end="1"/>
                                            </p:txEl>
                                          </p:spTgt>
                                        </p:tgtEl>
                                      </p:cBhvr>
                                    </p:animEffect>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slide(fromRight)">
                                      <p:cBhvr>
                                        <p:cTn id="34" dur="500"/>
                                        <p:tgtEl>
                                          <p:spTgt spid="17">
                                            <p:txEl>
                                              <p:pRg st="0" end="0"/>
                                            </p:txEl>
                                          </p:spTgt>
                                        </p:tgtEl>
                                      </p:cBhvr>
                                    </p:animEffect>
                                  </p:childTnLst>
                                </p:cTn>
                              </p:par>
                            </p:childTnLst>
                          </p:cTn>
                        </p:par>
                        <p:par>
                          <p:cTn id="35" fill="hold">
                            <p:stCondLst>
                              <p:cond delay="4000"/>
                            </p:stCondLst>
                            <p:childTnLst>
                              <p:par>
                                <p:cTn id="36" presetID="12" presetClass="entr" presetSubtype="2" fill="hold" nodeType="afterEffect">
                                  <p:stCondLst>
                                    <p:cond delay="0"/>
                                  </p:stCondLst>
                                  <p:childTnLst>
                                    <p:set>
                                      <p:cBhvr>
                                        <p:cTn id="37" dur="1" fill="hold">
                                          <p:stCondLst>
                                            <p:cond delay="0"/>
                                          </p:stCondLst>
                                        </p:cTn>
                                        <p:tgtEl>
                                          <p:spTgt spid="17">
                                            <p:txEl>
                                              <p:pRg st="1" end="1"/>
                                            </p:txEl>
                                          </p:spTgt>
                                        </p:tgtEl>
                                        <p:attrNameLst>
                                          <p:attrName>style.visibility</p:attrName>
                                        </p:attrNameLst>
                                      </p:cBhvr>
                                      <p:to>
                                        <p:strVal val="visible"/>
                                      </p:to>
                                    </p:set>
                                    <p:animEffect transition="in" filter="slide(fromRight)">
                                      <p:cBhvr>
                                        <p:cTn id="38" dur="500"/>
                                        <p:tgtEl>
                                          <p:spTgt spid="17">
                                            <p:txEl>
                                              <p:pRg st="1" end="1"/>
                                            </p:txEl>
                                          </p:spTgt>
                                        </p:tgtEl>
                                      </p:cBhvr>
                                    </p:animEffect>
                                  </p:childTnLst>
                                </p:cTn>
                              </p:par>
                            </p:childTnLst>
                          </p:cTn>
                        </p:par>
                        <p:par>
                          <p:cTn id="39" fill="hold">
                            <p:stCondLst>
                              <p:cond delay="4500"/>
                            </p:stCondLst>
                            <p:childTnLst>
                              <p:par>
                                <p:cTn id="40" presetID="49" presetClass="entr" presetSubtype="0" decel="100000" fill="hold" nodeType="after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 calcmode="lin" valueType="num">
                                      <p:cBhvr>
                                        <p:cTn id="4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44" dur="500" fill="hold"/>
                                        <p:tgtEl>
                                          <p:spTgt spid="19">
                                            <p:txEl>
                                              <p:pRg st="0" end="0"/>
                                            </p:txEl>
                                          </p:spTgt>
                                        </p:tgtEl>
                                        <p:attrNameLst>
                                          <p:attrName>style.rotation</p:attrName>
                                        </p:attrNameLst>
                                      </p:cBhvr>
                                      <p:tavLst>
                                        <p:tav tm="0">
                                          <p:val>
                                            <p:fltVal val="360"/>
                                          </p:val>
                                        </p:tav>
                                        <p:tav tm="100000">
                                          <p:val>
                                            <p:fltVal val="0"/>
                                          </p:val>
                                        </p:tav>
                                      </p:tavLst>
                                    </p:anim>
                                    <p:animEffect transition="in" filter="fade">
                                      <p:cBhvr>
                                        <p:cTn id="45" dur="500"/>
                                        <p:tgtEl>
                                          <p:spTgt spid="19">
                                            <p:txEl>
                                              <p:pRg st="0" end="0"/>
                                            </p:txEl>
                                          </p:spTgt>
                                        </p:tgtEl>
                                      </p:cBhvr>
                                    </p:animEffect>
                                  </p:childTnLst>
                                </p:cTn>
                              </p:par>
                            </p:childTnLst>
                          </p:cTn>
                        </p:par>
                        <p:par>
                          <p:cTn id="46" fill="hold">
                            <p:stCondLst>
                              <p:cond delay="5000"/>
                            </p:stCondLst>
                            <p:childTnLst>
                              <p:par>
                                <p:cTn id="47" presetID="12" presetClass="entr" presetSubtype="2" fill="hold" nodeType="after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slide(fromRight)">
                                      <p:cBhvr>
                                        <p:cTn id="4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6800850" y="3521075"/>
            <a:ext cx="2343150" cy="2571750"/>
          </a:xfrm>
          <a:prstGeom prst="rect">
            <a:avLst/>
          </a:prstGeom>
          <a:noFill/>
          <a:ln w="9525">
            <a:noFill/>
            <a:miter lim="800000"/>
            <a:headEnd/>
            <a:tailEnd/>
          </a:ln>
          <a:effectLst/>
        </p:spPr>
      </p:pic>
      <p:pic>
        <p:nvPicPr>
          <p:cNvPr id="2"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4"/>
          <a:srcRect/>
          <a:stretch>
            <a:fillRect/>
          </a:stretch>
        </p:blipFill>
        <p:spPr bwMode="auto">
          <a:xfrm>
            <a:off x="357188" y="-96838"/>
            <a:ext cx="8555037" cy="971551"/>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09</a:t>
            </a:r>
            <a:endParaRPr lang="en-US" sz="2600" b="1" dirty="0">
              <a:solidFill>
                <a:srgbClr val="058C8E"/>
              </a:solidFill>
              <a:latin typeface="+mj-lt"/>
              <a:ea typeface="+mj-ea"/>
              <a:cs typeface="+mj-cs"/>
            </a:endParaRPr>
          </a:p>
        </p:txBody>
      </p:sp>
      <p:sp>
        <p:nvSpPr>
          <p:cNvPr id="13318" name="TextBox 5"/>
          <p:cNvSpPr txBox="1">
            <a:spLocks noChangeArrowheads="1"/>
          </p:cNvSpPr>
          <p:nvPr/>
        </p:nvSpPr>
        <p:spPr bwMode="auto">
          <a:xfrm>
            <a:off x="1331913" y="241300"/>
            <a:ext cx="6985000" cy="523875"/>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2400" b="1">
                <a:solidFill>
                  <a:schemeClr val="bg1"/>
                </a:solidFill>
              </a:rPr>
              <a:t> </a:t>
            </a:r>
            <a:r>
              <a:rPr lang="en-US" sz="2800" b="1">
                <a:solidFill>
                  <a:schemeClr val="bg1"/>
                </a:solidFill>
              </a:rPr>
              <a:t>Sri Lanka -Statistic 2016 Baseline</a:t>
            </a:r>
            <a:endParaRPr lang="en-US" sz="2400" b="1">
              <a:solidFill>
                <a:schemeClr val="bg1"/>
              </a:solidFill>
            </a:endParaRPr>
          </a:p>
        </p:txBody>
      </p:sp>
      <p:sp>
        <p:nvSpPr>
          <p:cNvPr id="7" name="TextBox 6"/>
          <p:cNvSpPr txBox="1"/>
          <p:nvPr/>
        </p:nvSpPr>
        <p:spPr>
          <a:xfrm>
            <a:off x="415925" y="2708275"/>
            <a:ext cx="4419600" cy="523875"/>
          </a:xfrm>
          <a:prstGeom prst="rect">
            <a:avLst/>
          </a:prstGeom>
          <a:noFill/>
        </p:spPr>
        <p:txBody>
          <a:bodyPr>
            <a:spAutoFit/>
          </a:bodyPr>
          <a:lstStyle/>
          <a:p>
            <a:pPr marL="342900" indent="-342900" eaLnBrk="1" fontAlgn="auto" hangingPunct="1">
              <a:spcBef>
                <a:spcPts val="0"/>
              </a:spcBef>
              <a:spcAft>
                <a:spcPts val="0"/>
              </a:spcAft>
              <a:buFont typeface="Wingdings" pitchFamily="2" charset="2"/>
              <a:buChar char="q"/>
              <a:defRPr/>
            </a:pPr>
            <a:r>
              <a:rPr lang="en-US" sz="2800" b="1" dirty="0">
                <a:solidFill>
                  <a:schemeClr val="accent5">
                    <a:lumMod val="75000"/>
                  </a:schemeClr>
                </a:solidFill>
                <a:latin typeface="+mn-lt"/>
              </a:rPr>
              <a:t>Results of samples</a:t>
            </a:r>
          </a:p>
        </p:txBody>
      </p:sp>
      <p:sp>
        <p:nvSpPr>
          <p:cNvPr id="8" name="TextBox 7"/>
          <p:cNvSpPr txBox="1"/>
          <p:nvPr/>
        </p:nvSpPr>
        <p:spPr>
          <a:xfrm>
            <a:off x="415925" y="3554413"/>
            <a:ext cx="4419600" cy="522287"/>
          </a:xfrm>
          <a:prstGeom prst="rect">
            <a:avLst/>
          </a:prstGeom>
          <a:noFill/>
        </p:spPr>
        <p:txBody>
          <a:bodyPr>
            <a:spAutoFit/>
          </a:bodyPr>
          <a:lstStyle/>
          <a:p>
            <a:pPr marL="342900" indent="-342900" eaLnBrk="1" fontAlgn="auto" hangingPunct="1">
              <a:spcBef>
                <a:spcPts val="0"/>
              </a:spcBef>
              <a:spcAft>
                <a:spcPts val="0"/>
              </a:spcAft>
              <a:buFont typeface="Wingdings" pitchFamily="2" charset="2"/>
              <a:buChar char="q"/>
              <a:defRPr/>
            </a:pPr>
            <a:r>
              <a:rPr lang="en-US" sz="2800" b="1" dirty="0">
                <a:solidFill>
                  <a:schemeClr val="accent5">
                    <a:lumMod val="75000"/>
                  </a:schemeClr>
                </a:solidFill>
                <a:latin typeface="+mn-lt"/>
              </a:rPr>
              <a:t>label contravention</a:t>
            </a:r>
          </a:p>
        </p:txBody>
      </p:sp>
      <p:sp>
        <p:nvSpPr>
          <p:cNvPr id="9" name="TextBox 8"/>
          <p:cNvSpPr txBox="1"/>
          <p:nvPr/>
        </p:nvSpPr>
        <p:spPr>
          <a:xfrm>
            <a:off x="415925" y="4778375"/>
            <a:ext cx="5334000" cy="522288"/>
          </a:xfrm>
          <a:prstGeom prst="rect">
            <a:avLst/>
          </a:prstGeom>
          <a:noFill/>
        </p:spPr>
        <p:txBody>
          <a:bodyPr>
            <a:spAutoFit/>
          </a:bodyPr>
          <a:lstStyle/>
          <a:p>
            <a:pPr marL="342900" indent="-342900" eaLnBrk="1" fontAlgn="auto" hangingPunct="1">
              <a:spcBef>
                <a:spcPts val="0"/>
              </a:spcBef>
              <a:spcAft>
                <a:spcPts val="0"/>
              </a:spcAft>
              <a:buFont typeface="Wingdings" pitchFamily="2" charset="2"/>
              <a:buChar char="q"/>
              <a:defRPr/>
            </a:pPr>
            <a:r>
              <a:rPr lang="en-US" sz="2800" b="1" dirty="0">
                <a:solidFill>
                  <a:schemeClr val="accent5">
                    <a:lumMod val="75000"/>
                  </a:schemeClr>
                </a:solidFill>
                <a:latin typeface="+mn-lt"/>
              </a:rPr>
              <a:t>Certificates contravention</a:t>
            </a:r>
          </a:p>
        </p:txBody>
      </p:sp>
      <p:sp>
        <p:nvSpPr>
          <p:cNvPr id="10" name="TextBox 9"/>
          <p:cNvSpPr txBox="1">
            <a:spLocks noChangeArrowheads="1"/>
          </p:cNvSpPr>
          <p:nvPr/>
        </p:nvSpPr>
        <p:spPr bwMode="auto">
          <a:xfrm>
            <a:off x="125413" y="3141663"/>
            <a:ext cx="7326312" cy="460375"/>
          </a:xfrm>
          <a:prstGeom prst="rect">
            <a:avLst/>
          </a:prstGeom>
          <a:noFill/>
          <a:ln w="9525">
            <a:noFill/>
            <a:miter lim="800000"/>
            <a:headEnd/>
            <a:tailEnd/>
          </a:ln>
        </p:spPr>
        <p:txBody>
          <a:bodyPr>
            <a:spAutoFit/>
          </a:bodyPr>
          <a:lstStyle/>
          <a:p>
            <a:pPr marL="285750" indent="-285750" eaLnBrk="1" hangingPunct="1">
              <a:buFont typeface="Arial" pitchFamily="34" charset="0"/>
              <a:buChar char="•"/>
            </a:pPr>
            <a:r>
              <a:rPr lang="en-US" sz="2400"/>
              <a:t>Number of Unfit samples </a:t>
            </a:r>
            <a:r>
              <a:rPr lang="ar-AE" sz="2400"/>
              <a:t>)</a:t>
            </a:r>
            <a:r>
              <a:rPr lang="en-US" sz="2400"/>
              <a:t>12</a:t>
            </a:r>
            <a:r>
              <a:rPr lang="ar-AE" sz="2400"/>
              <a:t>)( </a:t>
            </a:r>
            <a:r>
              <a:rPr lang="en-US" sz="2400"/>
              <a:t> Percentage</a:t>
            </a:r>
            <a:r>
              <a:rPr lang="ar-AE" sz="2400"/>
              <a:t>(</a:t>
            </a:r>
            <a:r>
              <a:rPr lang="ar-AE" sz="2400">
                <a:solidFill>
                  <a:srgbClr val="FF0000"/>
                </a:solidFill>
              </a:rPr>
              <a:t>% 8.4</a:t>
            </a:r>
            <a:r>
              <a:rPr lang="ar-AE" sz="2400"/>
              <a:t>).</a:t>
            </a:r>
            <a:endParaRPr lang="en-US" sz="2400"/>
          </a:p>
        </p:txBody>
      </p:sp>
      <p:sp>
        <p:nvSpPr>
          <p:cNvPr id="11" name="TextBox 10"/>
          <p:cNvSpPr txBox="1"/>
          <p:nvPr/>
        </p:nvSpPr>
        <p:spPr>
          <a:xfrm>
            <a:off x="125413" y="3965575"/>
            <a:ext cx="5886450" cy="831850"/>
          </a:xfrm>
          <a:prstGeom prst="rect">
            <a:avLst/>
          </a:prstGeom>
          <a:noFill/>
        </p:spPr>
        <p:txBody>
          <a:bodyPr>
            <a:spAutoFit/>
          </a:bodyPr>
          <a:lstStyle/>
          <a:p>
            <a:pPr marL="285750" indent="-285750" eaLnBrk="1" fontAlgn="auto" hangingPunct="1">
              <a:spcBef>
                <a:spcPts val="0"/>
              </a:spcBef>
              <a:spcAft>
                <a:spcPts val="0"/>
              </a:spcAft>
              <a:buFont typeface="Arial" pitchFamily="34" charset="0"/>
              <a:buChar char="•"/>
              <a:defRPr/>
            </a:pPr>
            <a:r>
              <a:rPr lang="en-US" sz="2400" dirty="0">
                <a:latin typeface="+mn-lt"/>
              </a:rPr>
              <a:t>Number of label contravention</a:t>
            </a:r>
            <a:r>
              <a:rPr lang="ar-AE" sz="2400" dirty="0">
                <a:latin typeface="+mn-lt"/>
              </a:rPr>
              <a:t>( 1,759) </a:t>
            </a:r>
            <a:endParaRPr lang="en-US" sz="2400" dirty="0">
              <a:latin typeface="+mn-lt"/>
            </a:endParaRPr>
          </a:p>
          <a:p>
            <a:pPr eaLnBrk="1" fontAlgn="auto" hangingPunct="1">
              <a:spcBef>
                <a:spcPts val="0"/>
              </a:spcBef>
              <a:spcAft>
                <a:spcPts val="0"/>
              </a:spcAft>
              <a:defRPr/>
            </a:pPr>
            <a:r>
              <a:rPr lang="en-US" sz="2400" dirty="0">
                <a:latin typeface="+mn-lt"/>
              </a:rPr>
              <a:t> </a:t>
            </a:r>
            <a:r>
              <a:rPr lang="en-US" sz="2400" dirty="0">
                <a:latin typeface="+mn-lt"/>
              </a:rPr>
              <a:t>   Percentage(</a:t>
            </a:r>
            <a:r>
              <a:rPr lang="ar-AE" sz="2400" dirty="0">
                <a:solidFill>
                  <a:srgbClr val="FF0000"/>
                </a:solidFill>
                <a:latin typeface="+mn-lt"/>
              </a:rPr>
              <a:t>4.4</a:t>
            </a:r>
            <a:r>
              <a:rPr lang="en-US" sz="2400" dirty="0">
                <a:solidFill>
                  <a:srgbClr val="FF0000"/>
                </a:solidFill>
                <a:latin typeface="+mn-lt"/>
              </a:rPr>
              <a:t> %)</a:t>
            </a:r>
            <a:endParaRPr lang="en-US" sz="2400" dirty="0">
              <a:latin typeface="+mn-lt"/>
            </a:endParaRPr>
          </a:p>
        </p:txBody>
      </p:sp>
      <p:sp>
        <p:nvSpPr>
          <p:cNvPr id="12" name="TextBox 11"/>
          <p:cNvSpPr txBox="1"/>
          <p:nvPr/>
        </p:nvSpPr>
        <p:spPr>
          <a:xfrm>
            <a:off x="125413" y="5189538"/>
            <a:ext cx="6246812" cy="831850"/>
          </a:xfrm>
          <a:prstGeom prst="rect">
            <a:avLst/>
          </a:prstGeom>
          <a:noFill/>
        </p:spPr>
        <p:txBody>
          <a:bodyPr>
            <a:spAutoFit/>
          </a:bodyPr>
          <a:lstStyle/>
          <a:p>
            <a:pPr marL="285750" indent="-285750" eaLnBrk="1" fontAlgn="auto" hangingPunct="1">
              <a:spcBef>
                <a:spcPts val="0"/>
              </a:spcBef>
              <a:spcAft>
                <a:spcPts val="0"/>
              </a:spcAft>
              <a:buFont typeface="Arial" pitchFamily="34" charset="0"/>
              <a:buChar char="•"/>
              <a:defRPr/>
            </a:pPr>
            <a:r>
              <a:rPr lang="en-US" sz="2400" dirty="0">
                <a:latin typeface="+mn-lt"/>
              </a:rPr>
              <a:t> Number of Certificates contravention(991) </a:t>
            </a:r>
          </a:p>
          <a:p>
            <a:pPr eaLnBrk="1" fontAlgn="auto" hangingPunct="1">
              <a:spcBef>
                <a:spcPts val="0"/>
              </a:spcBef>
              <a:spcAft>
                <a:spcPts val="0"/>
              </a:spcAft>
              <a:defRPr/>
            </a:pPr>
            <a:r>
              <a:rPr lang="en-US" sz="2400" dirty="0">
                <a:latin typeface="+mn-lt"/>
              </a:rPr>
              <a:t> </a:t>
            </a:r>
            <a:r>
              <a:rPr lang="en-US" sz="2400" dirty="0">
                <a:latin typeface="+mn-lt"/>
              </a:rPr>
              <a:t>    Percentage(</a:t>
            </a:r>
            <a:r>
              <a:rPr lang="en-US" sz="2400" dirty="0">
                <a:solidFill>
                  <a:srgbClr val="FF0000"/>
                </a:solidFill>
                <a:latin typeface="+mn-lt"/>
              </a:rPr>
              <a:t>56 %)</a:t>
            </a:r>
            <a:endParaRPr lang="en-US" sz="2400" dirty="0">
              <a:latin typeface="+mn-lt"/>
            </a:endParaRPr>
          </a:p>
        </p:txBody>
      </p:sp>
      <p:graphicFrame>
        <p:nvGraphicFramePr>
          <p:cNvPr id="5" name="Table 4"/>
          <p:cNvGraphicFramePr>
            <a:graphicFrameLocks noGrp="1"/>
          </p:cNvGraphicFramePr>
          <p:nvPr/>
        </p:nvGraphicFramePr>
        <p:xfrm>
          <a:off x="0" y="925513"/>
          <a:ext cx="9144002" cy="1784049"/>
        </p:xfrm>
        <a:graphic>
          <a:graphicData uri="http://schemas.openxmlformats.org/drawingml/2006/table">
            <a:tbl>
              <a:tblPr>
                <a:tableStyleId>{BDBED569-4797-4DF1-A0F4-6AAB3CD982D8}</a:tableStyleId>
              </a:tblPr>
              <a:tblGrid>
                <a:gridCol w="1148152">
                  <a:extLst>
                    <a:ext uri="{9D8B030D-6E8A-4147-A177-3AD203B41FA5}">
                      <a16:colId xmlns:a16="http://schemas.microsoft.com/office/drawing/2014/main" xmlns="" val="20000"/>
                    </a:ext>
                  </a:extLst>
                </a:gridCol>
                <a:gridCol w="957774">
                  <a:extLst>
                    <a:ext uri="{9D8B030D-6E8A-4147-A177-3AD203B41FA5}">
                      <a16:colId xmlns:a16="http://schemas.microsoft.com/office/drawing/2014/main" xmlns="" val="20001"/>
                    </a:ext>
                  </a:extLst>
                </a:gridCol>
                <a:gridCol w="989178">
                  <a:extLst>
                    <a:ext uri="{9D8B030D-6E8A-4147-A177-3AD203B41FA5}">
                      <a16:colId xmlns:a16="http://schemas.microsoft.com/office/drawing/2014/main" xmlns="" val="20002"/>
                    </a:ext>
                  </a:extLst>
                </a:gridCol>
                <a:gridCol w="1122638">
                  <a:extLst>
                    <a:ext uri="{9D8B030D-6E8A-4147-A177-3AD203B41FA5}">
                      <a16:colId xmlns:a16="http://schemas.microsoft.com/office/drawing/2014/main" xmlns="" val="20003"/>
                    </a:ext>
                  </a:extLst>
                </a:gridCol>
                <a:gridCol w="1006841">
                  <a:extLst>
                    <a:ext uri="{9D8B030D-6E8A-4147-A177-3AD203B41FA5}">
                      <a16:colId xmlns:a16="http://schemas.microsoft.com/office/drawing/2014/main" xmlns="" val="20004"/>
                    </a:ext>
                  </a:extLst>
                </a:gridCol>
                <a:gridCol w="1004878">
                  <a:extLst>
                    <a:ext uri="{9D8B030D-6E8A-4147-A177-3AD203B41FA5}">
                      <a16:colId xmlns:a16="http://schemas.microsoft.com/office/drawing/2014/main" xmlns="" val="20005"/>
                    </a:ext>
                  </a:extLst>
                </a:gridCol>
                <a:gridCol w="1036281">
                  <a:extLst>
                    <a:ext uri="{9D8B030D-6E8A-4147-A177-3AD203B41FA5}">
                      <a16:colId xmlns:a16="http://schemas.microsoft.com/office/drawing/2014/main" xmlns="" val="20006"/>
                    </a:ext>
                  </a:extLst>
                </a:gridCol>
                <a:gridCol w="989178">
                  <a:extLst>
                    <a:ext uri="{9D8B030D-6E8A-4147-A177-3AD203B41FA5}">
                      <a16:colId xmlns:a16="http://schemas.microsoft.com/office/drawing/2014/main" xmlns="" val="20007"/>
                    </a:ext>
                  </a:extLst>
                </a:gridCol>
                <a:gridCol w="889082">
                  <a:extLst>
                    <a:ext uri="{9D8B030D-6E8A-4147-A177-3AD203B41FA5}">
                      <a16:colId xmlns:a16="http://schemas.microsoft.com/office/drawing/2014/main" xmlns="" val="20008"/>
                    </a:ext>
                  </a:extLst>
                </a:gridCol>
              </a:tblGrid>
              <a:tr h="985252">
                <a:tc>
                  <a:txBody>
                    <a:bodyPr/>
                    <a:lstStyle/>
                    <a:p>
                      <a:pPr algn="ctr" fontAlgn="ctr"/>
                      <a:r>
                        <a:rPr lang="en-US" sz="1200" b="1" u="none" strike="noStrike" dirty="0">
                          <a:solidFill>
                            <a:schemeClr val="bg1"/>
                          </a:solidFill>
                          <a:effectLst/>
                        </a:rPr>
                        <a:t>No of imported  consignments</a:t>
                      </a:r>
                      <a:endParaRPr lang="en-US" sz="1200" b="1" i="0" u="none" strike="noStrike" dirty="0">
                        <a:solidFill>
                          <a:schemeClr val="bg1"/>
                        </a:solidFill>
                        <a:effectLst/>
                        <a:latin typeface="Arial"/>
                      </a:endParaRPr>
                    </a:p>
                  </a:txBody>
                  <a:tcPr marL="5303" marR="5303" marT="5303" marB="0" anchor="ctr">
                    <a:solidFill>
                      <a:schemeClr val="accent5">
                        <a:lumMod val="75000"/>
                      </a:schemeClr>
                    </a:solidFill>
                  </a:tcPr>
                </a:tc>
                <a:tc>
                  <a:txBody>
                    <a:bodyPr/>
                    <a:lstStyle/>
                    <a:p>
                      <a:pPr algn="ctr" fontAlgn="ctr"/>
                      <a:r>
                        <a:rPr lang="en-US" sz="1200" b="1" u="none" strike="noStrike">
                          <a:solidFill>
                            <a:schemeClr val="bg1"/>
                          </a:solidFill>
                          <a:effectLst/>
                        </a:rPr>
                        <a:t>No- of Contaniers </a:t>
                      </a:r>
                      <a:endParaRPr lang="en-US" sz="1200" b="1" i="0" u="none" strike="noStrike">
                        <a:solidFill>
                          <a:schemeClr val="bg1"/>
                        </a:solidFill>
                        <a:effectLst/>
                        <a:latin typeface="Arial"/>
                      </a:endParaRPr>
                    </a:p>
                  </a:txBody>
                  <a:tcPr marL="5303" marR="5303" marT="5303" marB="0" anchor="ctr">
                    <a:solidFill>
                      <a:schemeClr val="accent5">
                        <a:lumMod val="75000"/>
                      </a:schemeClr>
                    </a:solidFill>
                  </a:tcPr>
                </a:tc>
                <a:tc>
                  <a:txBody>
                    <a:bodyPr/>
                    <a:lstStyle/>
                    <a:p>
                      <a:pPr algn="ctr" fontAlgn="ctr"/>
                      <a:r>
                        <a:rPr lang="en-US" sz="1200" b="1" u="none" strike="noStrike">
                          <a:solidFill>
                            <a:schemeClr val="bg1"/>
                          </a:solidFill>
                          <a:effectLst/>
                        </a:rPr>
                        <a:t> No of items imported</a:t>
                      </a:r>
                      <a:endParaRPr lang="en-US" sz="1200" b="1" i="0" u="none" strike="noStrike">
                        <a:solidFill>
                          <a:schemeClr val="bg1"/>
                        </a:solidFill>
                        <a:effectLst/>
                        <a:latin typeface="Arial"/>
                      </a:endParaRPr>
                    </a:p>
                  </a:txBody>
                  <a:tcPr marL="5303" marR="5303" marT="5303" marB="0" anchor="ctr">
                    <a:solidFill>
                      <a:schemeClr val="accent5">
                        <a:lumMod val="75000"/>
                      </a:schemeClr>
                    </a:solidFill>
                  </a:tcPr>
                </a:tc>
                <a:tc>
                  <a:txBody>
                    <a:bodyPr/>
                    <a:lstStyle/>
                    <a:p>
                      <a:pPr algn="ctr" fontAlgn="ctr"/>
                      <a:r>
                        <a:rPr lang="en-US" sz="1200" b="1" u="none" strike="noStrike">
                          <a:solidFill>
                            <a:schemeClr val="bg1"/>
                          </a:solidFill>
                          <a:effectLst/>
                        </a:rPr>
                        <a:t>Total item contraventions</a:t>
                      </a:r>
                      <a:endParaRPr lang="en-US" sz="1200" b="1" i="0" u="none" strike="noStrike">
                        <a:solidFill>
                          <a:schemeClr val="bg1"/>
                        </a:solidFill>
                        <a:effectLst/>
                        <a:latin typeface="Arial"/>
                      </a:endParaRPr>
                    </a:p>
                  </a:txBody>
                  <a:tcPr marL="5303" marR="5303" marT="5303" marB="0" anchor="ctr">
                    <a:solidFill>
                      <a:schemeClr val="accent5">
                        <a:lumMod val="75000"/>
                      </a:schemeClr>
                    </a:solidFill>
                  </a:tcPr>
                </a:tc>
                <a:tc>
                  <a:txBody>
                    <a:bodyPr/>
                    <a:lstStyle/>
                    <a:p>
                      <a:pPr algn="ctr" fontAlgn="ctr"/>
                      <a:r>
                        <a:rPr lang="en-US" sz="1200" b="1" u="none" strike="noStrike">
                          <a:solidFill>
                            <a:schemeClr val="bg1"/>
                          </a:solidFill>
                          <a:effectLst/>
                        </a:rPr>
                        <a:t>Quantity food imported .tons</a:t>
                      </a:r>
                      <a:endParaRPr lang="en-US" sz="1200" b="1" i="0" u="none" strike="noStrike">
                        <a:solidFill>
                          <a:schemeClr val="bg1"/>
                        </a:solidFill>
                        <a:effectLst/>
                        <a:latin typeface="Arial"/>
                      </a:endParaRPr>
                    </a:p>
                  </a:txBody>
                  <a:tcPr marL="5303" marR="5303" marT="5303" marB="0" anchor="ctr">
                    <a:solidFill>
                      <a:schemeClr val="accent5">
                        <a:lumMod val="75000"/>
                      </a:schemeClr>
                    </a:solidFill>
                  </a:tcPr>
                </a:tc>
                <a:tc>
                  <a:txBody>
                    <a:bodyPr/>
                    <a:lstStyle/>
                    <a:p>
                      <a:pPr algn="ctr" fontAlgn="ctr"/>
                      <a:r>
                        <a:rPr lang="en-US" sz="1200" b="1" u="none" strike="noStrike">
                          <a:solidFill>
                            <a:schemeClr val="bg1"/>
                          </a:solidFill>
                          <a:effectLst/>
                        </a:rPr>
                        <a:t>Destruction Quantity tons</a:t>
                      </a:r>
                      <a:endParaRPr lang="en-US" sz="1200" b="1" i="0" u="none" strike="noStrike">
                        <a:solidFill>
                          <a:schemeClr val="bg1"/>
                        </a:solidFill>
                        <a:effectLst/>
                        <a:latin typeface="Arial"/>
                      </a:endParaRPr>
                    </a:p>
                  </a:txBody>
                  <a:tcPr marL="5303" marR="5303" marT="5303" marB="0" anchor="ctr">
                    <a:solidFill>
                      <a:schemeClr val="accent5">
                        <a:lumMod val="75000"/>
                      </a:schemeClr>
                    </a:solidFill>
                  </a:tcPr>
                </a:tc>
                <a:tc>
                  <a:txBody>
                    <a:bodyPr/>
                    <a:lstStyle/>
                    <a:p>
                      <a:pPr algn="ctr" fontAlgn="ctr"/>
                      <a:r>
                        <a:rPr lang="en-US" sz="1200" b="1" u="none" strike="noStrike">
                          <a:solidFill>
                            <a:schemeClr val="bg1"/>
                          </a:solidFill>
                          <a:effectLst/>
                        </a:rPr>
                        <a:t>Total samples collected</a:t>
                      </a:r>
                      <a:endParaRPr lang="en-US" sz="1200" b="1" i="0" u="none" strike="noStrike">
                        <a:solidFill>
                          <a:schemeClr val="bg1"/>
                        </a:solidFill>
                        <a:effectLst/>
                        <a:latin typeface="Arial"/>
                      </a:endParaRPr>
                    </a:p>
                  </a:txBody>
                  <a:tcPr marL="5303" marR="5303" marT="5303" marB="0" anchor="ctr">
                    <a:solidFill>
                      <a:schemeClr val="accent5">
                        <a:lumMod val="75000"/>
                      </a:schemeClr>
                    </a:solidFill>
                  </a:tcPr>
                </a:tc>
                <a:tc>
                  <a:txBody>
                    <a:bodyPr/>
                    <a:lstStyle/>
                    <a:p>
                      <a:pPr algn="ctr" fontAlgn="ctr"/>
                      <a:r>
                        <a:rPr lang="en-US" sz="1200" b="1" u="none" strike="noStrike">
                          <a:solidFill>
                            <a:schemeClr val="bg1"/>
                          </a:solidFill>
                          <a:effectLst/>
                        </a:rPr>
                        <a:t>Total samples Unfit</a:t>
                      </a:r>
                      <a:endParaRPr lang="en-US" sz="1200" b="1" i="0" u="none" strike="noStrike">
                        <a:solidFill>
                          <a:schemeClr val="bg1"/>
                        </a:solidFill>
                        <a:effectLst/>
                        <a:latin typeface="Arial"/>
                      </a:endParaRPr>
                    </a:p>
                  </a:txBody>
                  <a:tcPr marL="5303" marR="5303" marT="5303" marB="0" anchor="ctr">
                    <a:solidFill>
                      <a:schemeClr val="accent5">
                        <a:lumMod val="75000"/>
                      </a:schemeClr>
                    </a:solidFill>
                  </a:tcPr>
                </a:tc>
                <a:tc>
                  <a:txBody>
                    <a:bodyPr/>
                    <a:lstStyle/>
                    <a:p>
                      <a:pPr algn="ctr" fontAlgn="ctr"/>
                      <a:r>
                        <a:rPr lang="en-US" sz="1200" b="1" u="none" strike="noStrike" dirty="0">
                          <a:solidFill>
                            <a:schemeClr val="bg1"/>
                          </a:solidFill>
                          <a:effectLst/>
                        </a:rPr>
                        <a:t>Undertaking Certificate</a:t>
                      </a:r>
                      <a:endParaRPr lang="en-US" sz="1200" b="1" i="0" u="none" strike="noStrike" dirty="0">
                        <a:solidFill>
                          <a:schemeClr val="bg1"/>
                        </a:solidFill>
                        <a:effectLst/>
                        <a:latin typeface="Arial"/>
                      </a:endParaRPr>
                    </a:p>
                  </a:txBody>
                  <a:tcPr marL="5303" marR="5303" marT="5303" marB="0" anchor="ctr">
                    <a:solidFill>
                      <a:schemeClr val="accent5">
                        <a:lumMod val="75000"/>
                      </a:schemeClr>
                    </a:solidFill>
                  </a:tcPr>
                </a:tc>
                <a:extLst>
                  <a:ext uri="{0D108BD9-81ED-4DB2-BD59-A6C34878D82A}">
                    <a16:rowId xmlns:a16="http://schemas.microsoft.com/office/drawing/2014/main" xmlns="" val="10000"/>
                  </a:ext>
                </a:extLst>
              </a:tr>
              <a:tr h="381388">
                <a:tc>
                  <a:txBody>
                    <a:bodyPr/>
                    <a:lstStyle/>
                    <a:p>
                      <a:pPr algn="ctr" fontAlgn="ctr"/>
                      <a:r>
                        <a:rPr lang="en-US" sz="2000" b="1" u="none" strike="noStrike" dirty="0" smtClean="0">
                          <a:effectLst/>
                        </a:rPr>
                        <a:t>6,790</a:t>
                      </a:r>
                      <a:endParaRPr lang="en-US" sz="2000" b="1" i="0" u="none" strike="noStrike" dirty="0">
                        <a:solidFill>
                          <a:srgbClr val="000000"/>
                        </a:solidFill>
                        <a:effectLst/>
                        <a:latin typeface="Calibri"/>
                      </a:endParaRPr>
                    </a:p>
                  </a:txBody>
                  <a:tcPr marL="5303" marR="5303" marT="5303" marB="0" anchor="ctr"/>
                </a:tc>
                <a:tc>
                  <a:txBody>
                    <a:bodyPr/>
                    <a:lstStyle/>
                    <a:p>
                      <a:pPr algn="ctr" fontAlgn="ctr"/>
                      <a:r>
                        <a:rPr lang="en-US" sz="2000" b="1" u="none" strike="noStrike" dirty="0" smtClean="0">
                          <a:effectLst/>
                        </a:rPr>
                        <a:t>7,359</a:t>
                      </a:r>
                      <a:endParaRPr lang="en-US" sz="2000" b="1" i="0" u="none" strike="noStrike" dirty="0">
                        <a:solidFill>
                          <a:srgbClr val="000000"/>
                        </a:solidFill>
                        <a:effectLst/>
                        <a:latin typeface="Calibri"/>
                      </a:endParaRPr>
                    </a:p>
                  </a:txBody>
                  <a:tcPr marL="5303" marR="5303" marT="5303" marB="0" anchor="ctr"/>
                </a:tc>
                <a:tc>
                  <a:txBody>
                    <a:bodyPr/>
                    <a:lstStyle/>
                    <a:p>
                      <a:pPr algn="ctr" fontAlgn="ctr"/>
                      <a:r>
                        <a:rPr lang="en-US" sz="2000" b="1" u="none" strike="noStrike" dirty="0" smtClean="0">
                          <a:effectLst/>
                        </a:rPr>
                        <a:t>40,189</a:t>
                      </a:r>
                      <a:endParaRPr lang="en-US" sz="2000" b="1" i="0" u="none" strike="noStrike" dirty="0">
                        <a:solidFill>
                          <a:srgbClr val="000000"/>
                        </a:solidFill>
                        <a:effectLst/>
                        <a:latin typeface="Calibri"/>
                      </a:endParaRPr>
                    </a:p>
                  </a:txBody>
                  <a:tcPr marL="5303" marR="5303" marT="5303" marB="0" anchor="ctr"/>
                </a:tc>
                <a:tc>
                  <a:txBody>
                    <a:bodyPr/>
                    <a:lstStyle/>
                    <a:p>
                      <a:pPr algn="ctr" fontAlgn="ctr"/>
                      <a:r>
                        <a:rPr lang="en-US" sz="2000" b="1" u="none" strike="noStrike" dirty="0" smtClean="0">
                          <a:effectLst/>
                        </a:rPr>
                        <a:t>1,759</a:t>
                      </a:r>
                      <a:endParaRPr lang="en-US" sz="2000" b="1" i="0" u="none" strike="noStrike" dirty="0">
                        <a:solidFill>
                          <a:srgbClr val="FF0000"/>
                        </a:solidFill>
                        <a:effectLst/>
                        <a:latin typeface="Calibri"/>
                      </a:endParaRPr>
                    </a:p>
                  </a:txBody>
                  <a:tcPr marL="5303" marR="5303" marT="5303" marB="0" anchor="ctr"/>
                </a:tc>
                <a:tc>
                  <a:txBody>
                    <a:bodyPr/>
                    <a:lstStyle/>
                    <a:p>
                      <a:pPr algn="ctr" fontAlgn="ctr"/>
                      <a:r>
                        <a:rPr lang="en-US" sz="2000" b="1" u="none" strike="noStrike" dirty="0" smtClean="0">
                          <a:effectLst/>
                        </a:rPr>
                        <a:t>43,108</a:t>
                      </a:r>
                      <a:endParaRPr lang="en-US" sz="2000" b="1" i="0" u="none" strike="noStrike" dirty="0">
                        <a:solidFill>
                          <a:srgbClr val="000000"/>
                        </a:solidFill>
                        <a:effectLst/>
                        <a:latin typeface="Calibri"/>
                      </a:endParaRPr>
                    </a:p>
                  </a:txBody>
                  <a:tcPr marL="5303" marR="5303" marT="5303" marB="0" anchor="ctr"/>
                </a:tc>
                <a:tc>
                  <a:txBody>
                    <a:bodyPr/>
                    <a:lstStyle/>
                    <a:p>
                      <a:pPr algn="ctr" fontAlgn="ctr"/>
                      <a:r>
                        <a:rPr lang="en-US" sz="2000" b="1" u="none" strike="noStrike" dirty="0" smtClean="0">
                          <a:effectLst/>
                        </a:rPr>
                        <a:t>3</a:t>
                      </a:r>
                      <a:endParaRPr lang="en-US" sz="2000" b="1" i="0" u="none" strike="noStrike" dirty="0">
                        <a:solidFill>
                          <a:srgbClr val="FF0000"/>
                        </a:solidFill>
                        <a:effectLst/>
                        <a:latin typeface="Calibri"/>
                      </a:endParaRPr>
                    </a:p>
                  </a:txBody>
                  <a:tcPr marL="5303" marR="5303" marT="5303" marB="0" anchor="ctr"/>
                </a:tc>
                <a:tc>
                  <a:txBody>
                    <a:bodyPr/>
                    <a:lstStyle/>
                    <a:p>
                      <a:pPr algn="ctr" fontAlgn="ctr"/>
                      <a:r>
                        <a:rPr lang="en-US" sz="2000" b="1" u="none" strike="noStrike" dirty="0" smtClean="0">
                          <a:effectLst/>
                        </a:rPr>
                        <a:t>143</a:t>
                      </a:r>
                      <a:endParaRPr lang="en-US" sz="2000" b="1" i="0" u="none" strike="noStrike" dirty="0">
                        <a:solidFill>
                          <a:srgbClr val="000000"/>
                        </a:solidFill>
                        <a:effectLst/>
                        <a:latin typeface="Calibri"/>
                      </a:endParaRPr>
                    </a:p>
                  </a:txBody>
                  <a:tcPr marL="5303" marR="5303" marT="5303" marB="0" anchor="ctr"/>
                </a:tc>
                <a:tc>
                  <a:txBody>
                    <a:bodyPr/>
                    <a:lstStyle/>
                    <a:p>
                      <a:pPr algn="ctr" fontAlgn="ctr"/>
                      <a:r>
                        <a:rPr lang="en-US" sz="2000" b="1" u="none" strike="noStrike" dirty="0" smtClean="0">
                          <a:effectLst/>
                        </a:rPr>
                        <a:t>12</a:t>
                      </a:r>
                      <a:endParaRPr lang="en-US" sz="2000" b="1" i="0" u="none" strike="noStrike" dirty="0">
                        <a:solidFill>
                          <a:srgbClr val="FF0000"/>
                        </a:solidFill>
                        <a:effectLst/>
                        <a:latin typeface="Calibri"/>
                      </a:endParaRPr>
                    </a:p>
                  </a:txBody>
                  <a:tcPr marL="5303" marR="5303" marT="5303" marB="0" anchor="ctr"/>
                </a:tc>
                <a:tc>
                  <a:txBody>
                    <a:bodyPr/>
                    <a:lstStyle/>
                    <a:p>
                      <a:pPr algn="ctr" fontAlgn="ctr"/>
                      <a:r>
                        <a:rPr lang="en-US" sz="2000" b="1" u="none" strike="noStrike" dirty="0" smtClean="0">
                          <a:effectLst/>
                        </a:rPr>
                        <a:t>74</a:t>
                      </a:r>
                      <a:endParaRPr lang="en-US" sz="2000" b="1" i="0" u="none" strike="noStrike" dirty="0">
                        <a:solidFill>
                          <a:srgbClr val="000000"/>
                        </a:solidFill>
                        <a:effectLst/>
                        <a:latin typeface="Calibri"/>
                      </a:endParaRPr>
                    </a:p>
                  </a:txBody>
                  <a:tcPr marL="5303" marR="5303" marT="5303" marB="0" anchor="ctr"/>
                </a:tc>
                <a:extLst>
                  <a:ext uri="{0D108BD9-81ED-4DB2-BD59-A6C34878D82A}">
                    <a16:rowId xmlns:a16="http://schemas.microsoft.com/office/drawing/2014/main" xmlns="" val="10001"/>
                  </a:ext>
                </a:extLst>
              </a:tr>
              <a:tr h="417409">
                <a:tc>
                  <a:txBody>
                    <a:bodyPr/>
                    <a:lstStyle/>
                    <a:p>
                      <a:pPr algn="l" fontAlgn="b"/>
                      <a:r>
                        <a:rPr lang="en-US" sz="1050" b="1" u="none" strike="noStrike">
                          <a:effectLst/>
                        </a:rPr>
                        <a:t> </a:t>
                      </a:r>
                      <a:endParaRPr lang="en-US" sz="1050" b="1" i="0" u="none" strike="noStrike">
                        <a:solidFill>
                          <a:srgbClr val="000000"/>
                        </a:solidFill>
                        <a:effectLst/>
                        <a:latin typeface="MS Sans Serif"/>
                      </a:endParaRPr>
                    </a:p>
                  </a:txBody>
                  <a:tcPr marL="5303" marR="5303" marT="5303" marB="0" anchor="b"/>
                </a:tc>
                <a:tc>
                  <a:txBody>
                    <a:bodyPr/>
                    <a:lstStyle/>
                    <a:p>
                      <a:pPr algn="l" fontAlgn="b"/>
                      <a:r>
                        <a:rPr lang="en-US" sz="1050" b="1" u="none" strike="noStrike">
                          <a:effectLst/>
                        </a:rPr>
                        <a:t> </a:t>
                      </a:r>
                      <a:endParaRPr lang="en-US" sz="1050" b="1" i="0" u="none" strike="noStrike">
                        <a:solidFill>
                          <a:srgbClr val="000000"/>
                        </a:solidFill>
                        <a:effectLst/>
                        <a:latin typeface="MS Sans Serif"/>
                      </a:endParaRPr>
                    </a:p>
                  </a:txBody>
                  <a:tcPr marL="5303" marR="5303" marT="5303" marB="0" anchor="b"/>
                </a:tc>
                <a:tc>
                  <a:txBody>
                    <a:bodyPr/>
                    <a:lstStyle/>
                    <a:p>
                      <a:pPr algn="l" fontAlgn="b"/>
                      <a:r>
                        <a:rPr lang="en-US" sz="1050" b="1" u="none" strike="noStrike">
                          <a:solidFill>
                            <a:srgbClr val="FF0000"/>
                          </a:solidFill>
                          <a:effectLst/>
                        </a:rPr>
                        <a:t> </a:t>
                      </a:r>
                      <a:endParaRPr lang="en-US" sz="1050" b="1" i="0" u="none" strike="noStrike">
                        <a:solidFill>
                          <a:srgbClr val="FF0000"/>
                        </a:solidFill>
                        <a:effectLst/>
                        <a:latin typeface="MS Sans Serif"/>
                      </a:endParaRPr>
                    </a:p>
                  </a:txBody>
                  <a:tcPr marL="5303" marR="5303" marT="5303" marB="0" anchor="b"/>
                </a:tc>
                <a:tc>
                  <a:txBody>
                    <a:bodyPr/>
                    <a:lstStyle/>
                    <a:p>
                      <a:pPr algn="ctr" fontAlgn="ctr"/>
                      <a:r>
                        <a:rPr lang="en-US" sz="2400" b="1" u="none" strike="noStrike" dirty="0" smtClean="0">
                          <a:solidFill>
                            <a:srgbClr val="FF0000"/>
                          </a:solidFill>
                          <a:effectLst/>
                        </a:rPr>
                        <a:t>4.4%</a:t>
                      </a:r>
                      <a:endParaRPr lang="en-US" sz="2400" b="1" i="0" u="none" strike="noStrike" dirty="0">
                        <a:solidFill>
                          <a:srgbClr val="FF0000"/>
                        </a:solidFill>
                        <a:effectLst/>
                        <a:latin typeface="MS Sans Serif"/>
                      </a:endParaRPr>
                    </a:p>
                  </a:txBody>
                  <a:tcPr marL="5303" marR="5303" marT="5303" marB="0" anchor="ctr"/>
                </a:tc>
                <a:tc>
                  <a:txBody>
                    <a:bodyPr/>
                    <a:lstStyle/>
                    <a:p>
                      <a:pPr algn="l" fontAlgn="b"/>
                      <a:r>
                        <a:rPr lang="en-US" sz="1050" b="1" u="none" strike="noStrike" dirty="0">
                          <a:solidFill>
                            <a:srgbClr val="FF0000"/>
                          </a:solidFill>
                          <a:effectLst/>
                        </a:rPr>
                        <a:t> </a:t>
                      </a:r>
                      <a:endParaRPr lang="en-US" sz="1050" b="1" i="0" u="none" strike="noStrike" dirty="0">
                        <a:solidFill>
                          <a:srgbClr val="FF0000"/>
                        </a:solidFill>
                        <a:effectLst/>
                        <a:latin typeface="MS Sans Serif"/>
                      </a:endParaRPr>
                    </a:p>
                  </a:txBody>
                  <a:tcPr marL="5303" marR="5303" marT="5303" marB="0" anchor="b"/>
                </a:tc>
                <a:tc>
                  <a:txBody>
                    <a:bodyPr/>
                    <a:lstStyle/>
                    <a:p>
                      <a:pPr algn="ctr" fontAlgn="ctr"/>
                      <a:r>
                        <a:rPr lang="en-US" sz="2400" b="1" u="none" strike="noStrike" dirty="0" smtClean="0">
                          <a:solidFill>
                            <a:srgbClr val="FF0000"/>
                          </a:solidFill>
                          <a:effectLst/>
                        </a:rPr>
                        <a:t>0.006%</a:t>
                      </a:r>
                      <a:endParaRPr lang="en-US" sz="2400" b="1" i="0" u="none" strike="noStrike" dirty="0">
                        <a:solidFill>
                          <a:srgbClr val="FF0000"/>
                        </a:solidFill>
                        <a:effectLst/>
                        <a:latin typeface="MS Sans Serif"/>
                      </a:endParaRPr>
                    </a:p>
                  </a:txBody>
                  <a:tcPr marL="5303" marR="5303" marT="5303" marB="0" anchor="ctr"/>
                </a:tc>
                <a:tc>
                  <a:txBody>
                    <a:bodyPr/>
                    <a:lstStyle/>
                    <a:p>
                      <a:pPr algn="l" fontAlgn="b"/>
                      <a:r>
                        <a:rPr lang="en-US" sz="1050" b="1" u="none" strike="noStrike" dirty="0" smtClean="0">
                          <a:solidFill>
                            <a:srgbClr val="FF0000"/>
                          </a:solidFill>
                          <a:effectLst/>
                        </a:rPr>
                        <a:t> </a:t>
                      </a:r>
                      <a:endParaRPr lang="en-US" sz="1050" b="1" i="0" u="none" strike="noStrike" dirty="0">
                        <a:solidFill>
                          <a:srgbClr val="FF0000"/>
                        </a:solidFill>
                        <a:effectLst/>
                        <a:latin typeface="MS Sans Serif"/>
                      </a:endParaRPr>
                    </a:p>
                  </a:txBody>
                  <a:tcPr marL="5303" marR="5303" marT="5303" marB="0" anchor="b"/>
                </a:tc>
                <a:tc>
                  <a:txBody>
                    <a:bodyPr/>
                    <a:lstStyle/>
                    <a:p>
                      <a:pPr algn="ctr" fontAlgn="ctr"/>
                      <a:r>
                        <a:rPr lang="en-US" sz="2400" b="1" u="none" strike="noStrike" dirty="0" smtClean="0">
                          <a:solidFill>
                            <a:srgbClr val="FF0000"/>
                          </a:solidFill>
                          <a:effectLst/>
                        </a:rPr>
                        <a:t>8.4%</a:t>
                      </a:r>
                      <a:endParaRPr lang="en-US" sz="2400" b="1" i="0" u="none" strike="noStrike" dirty="0">
                        <a:solidFill>
                          <a:srgbClr val="FF0000"/>
                        </a:solidFill>
                        <a:effectLst/>
                        <a:latin typeface="MS Sans Serif"/>
                      </a:endParaRPr>
                    </a:p>
                  </a:txBody>
                  <a:tcPr marL="5303" marR="5303" marT="5303" marB="0" anchor="ctr"/>
                </a:tc>
                <a:tc>
                  <a:txBody>
                    <a:bodyPr/>
                    <a:lstStyle/>
                    <a:p>
                      <a:pPr algn="l" fontAlgn="b"/>
                      <a:r>
                        <a:rPr lang="en-US" sz="1050" b="1" u="none" strike="noStrike" dirty="0">
                          <a:effectLst/>
                        </a:rPr>
                        <a:t> </a:t>
                      </a:r>
                      <a:endParaRPr lang="en-US" sz="1050" b="1" i="0" u="none" strike="noStrike" dirty="0">
                        <a:solidFill>
                          <a:srgbClr val="000000"/>
                        </a:solidFill>
                        <a:effectLst/>
                        <a:latin typeface="MS Sans Serif"/>
                      </a:endParaRPr>
                    </a:p>
                  </a:txBody>
                  <a:tcPr marL="5303" marR="5303" marT="5303" marB="0" anchor="b"/>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10</a:t>
            </a:r>
            <a:endParaRPr lang="en-US" sz="2600" b="1" dirty="0">
              <a:solidFill>
                <a:srgbClr val="058C8E"/>
              </a:solidFill>
              <a:latin typeface="+mj-lt"/>
              <a:ea typeface="+mj-ea"/>
              <a:cs typeface="+mj-cs"/>
            </a:endParaRPr>
          </a:p>
        </p:txBody>
      </p:sp>
      <p:sp>
        <p:nvSpPr>
          <p:cNvPr id="11" name="Title 1"/>
          <p:cNvSpPr txBox="1">
            <a:spLocks/>
          </p:cNvSpPr>
          <p:nvPr/>
        </p:nvSpPr>
        <p:spPr bwMode="auto">
          <a:xfrm>
            <a:off x="900113" y="260350"/>
            <a:ext cx="7127875" cy="573088"/>
          </a:xfrm>
          <a:prstGeom prst="rect">
            <a:avLst/>
          </a:prstGeom>
          <a:noFill/>
          <a:ln w="9525">
            <a:noFill/>
            <a:miter lim="800000"/>
            <a:headEnd/>
            <a:tailEnd/>
          </a:ln>
        </p:spPr>
        <p:txBody>
          <a:bodyPr anchor="ctr"/>
          <a:lstStyle/>
          <a:p>
            <a:pPr marL="1371600" lvl="2" indent="-457200" eaLnBrk="1" hangingPunct="1">
              <a:buFont typeface="Wingdings" pitchFamily="2" charset="2"/>
              <a:buChar char="q"/>
            </a:pPr>
            <a:r>
              <a:rPr lang="en-US" sz="5400" b="1">
                <a:solidFill>
                  <a:schemeClr val="bg1"/>
                </a:solidFill>
              </a:rPr>
              <a:t> Sri Lanka- 2016</a:t>
            </a:r>
          </a:p>
        </p:txBody>
      </p:sp>
      <p:graphicFrame>
        <p:nvGraphicFramePr>
          <p:cNvPr id="12" name="Chart 11"/>
          <p:cNvGraphicFramePr>
            <a:graphicFrameLocks/>
          </p:cNvGraphicFramePr>
          <p:nvPr/>
        </p:nvGraphicFramePr>
        <p:xfrm>
          <a:off x="4610100" y="971550"/>
          <a:ext cx="4533900" cy="30335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nvGraphicFramePr>
        <p:xfrm>
          <a:off x="4693920" y="4005064"/>
          <a:ext cx="4450080" cy="28529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nvGraphicFramePr>
        <p:xfrm>
          <a:off x="26670" y="4005064"/>
          <a:ext cx="4667250" cy="28529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a:graphicFrameLocks/>
          </p:cNvGraphicFramePr>
          <p:nvPr/>
        </p:nvGraphicFramePr>
        <p:xfrm>
          <a:off x="18204" y="971550"/>
          <a:ext cx="4572000" cy="3033514"/>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right)">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Users\amabouraia\Desktop\صور\QQ.jpg"/>
          <p:cNvPicPr>
            <a:picLocks noChangeAspect="1" noChangeArrowheads="1"/>
          </p:cNvPicPr>
          <p:nvPr/>
        </p:nvPicPr>
        <p:blipFill>
          <a:blip r:embed="rId2"/>
          <a:srcRect/>
          <a:stretch>
            <a:fillRect/>
          </a:stretch>
        </p:blipFill>
        <p:spPr bwMode="auto">
          <a:xfrm>
            <a:off x="125413" y="4703763"/>
            <a:ext cx="1730375" cy="1393825"/>
          </a:xfrm>
          <a:prstGeom prst="rect">
            <a:avLst/>
          </a:prstGeom>
          <a:noFill/>
          <a:ln w="9525">
            <a:noFill/>
            <a:miter lim="800000"/>
            <a:headEnd/>
            <a:tailEnd/>
          </a:ln>
        </p:spPr>
      </p:pic>
      <p:pic>
        <p:nvPicPr>
          <p:cNvPr id="2"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4"/>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11</a:t>
            </a:r>
            <a:endParaRPr lang="en-US" sz="2600" b="1" dirty="0">
              <a:solidFill>
                <a:srgbClr val="058C8E"/>
              </a:solidFill>
              <a:latin typeface="+mj-lt"/>
              <a:ea typeface="+mj-ea"/>
              <a:cs typeface="+mj-cs"/>
            </a:endParaRPr>
          </a:p>
        </p:txBody>
      </p:sp>
      <p:sp>
        <p:nvSpPr>
          <p:cNvPr id="12" name="Title 1"/>
          <p:cNvSpPr txBox="1">
            <a:spLocks/>
          </p:cNvSpPr>
          <p:nvPr/>
        </p:nvSpPr>
        <p:spPr bwMode="auto">
          <a:xfrm>
            <a:off x="323850" y="276225"/>
            <a:ext cx="8208963" cy="571500"/>
          </a:xfrm>
          <a:prstGeom prst="rect">
            <a:avLst/>
          </a:prstGeom>
          <a:noFill/>
          <a:ln w="9525">
            <a:noFill/>
            <a:miter lim="800000"/>
            <a:headEnd/>
            <a:tailEnd/>
          </a:ln>
        </p:spPr>
        <p:txBody>
          <a:bodyPr anchor="ctr"/>
          <a:lstStyle/>
          <a:p>
            <a:pPr marL="1371600" lvl="2" indent="-457200" eaLnBrk="1" hangingPunct="1">
              <a:buFont typeface="Wingdings" pitchFamily="2" charset="2"/>
              <a:buChar char="q"/>
            </a:pPr>
            <a:r>
              <a:rPr lang="en-US" sz="3200" b="1">
                <a:solidFill>
                  <a:schemeClr val="bg1"/>
                </a:solidFill>
              </a:rPr>
              <a:t> Sri Lanka- Group Contravention 2016</a:t>
            </a:r>
          </a:p>
        </p:txBody>
      </p:sp>
      <p:graphicFrame>
        <p:nvGraphicFramePr>
          <p:cNvPr id="7" name="Table 6"/>
          <p:cNvGraphicFramePr>
            <a:graphicFrameLocks noGrp="1"/>
          </p:cNvGraphicFramePr>
          <p:nvPr/>
        </p:nvGraphicFramePr>
        <p:xfrm>
          <a:off x="-4763" y="987425"/>
          <a:ext cx="9148763" cy="5121275"/>
        </p:xfrm>
        <a:graphic>
          <a:graphicData uri="http://schemas.openxmlformats.org/drawingml/2006/table">
            <a:tbl>
              <a:tblPr>
                <a:tableStyleId>{BDBED569-4797-4DF1-A0F4-6AAB3CD982D8}</a:tableStyleId>
              </a:tblPr>
              <a:tblGrid>
                <a:gridCol w="4631563">
                  <a:extLst>
                    <a:ext uri="{9D8B030D-6E8A-4147-A177-3AD203B41FA5}">
                      <a16:colId xmlns:a16="http://schemas.microsoft.com/office/drawing/2014/main" xmlns="" val="20000"/>
                    </a:ext>
                  </a:extLst>
                </a:gridCol>
                <a:gridCol w="2265594">
                  <a:extLst>
                    <a:ext uri="{9D8B030D-6E8A-4147-A177-3AD203B41FA5}">
                      <a16:colId xmlns:a16="http://schemas.microsoft.com/office/drawing/2014/main" xmlns="" val="20001"/>
                    </a:ext>
                  </a:extLst>
                </a:gridCol>
                <a:gridCol w="2251255">
                  <a:extLst>
                    <a:ext uri="{9D8B030D-6E8A-4147-A177-3AD203B41FA5}">
                      <a16:colId xmlns:a16="http://schemas.microsoft.com/office/drawing/2014/main" xmlns="" val="20002"/>
                    </a:ext>
                  </a:extLst>
                </a:gridCol>
              </a:tblGrid>
              <a:tr h="869483">
                <a:tc>
                  <a:txBody>
                    <a:bodyPr/>
                    <a:lstStyle/>
                    <a:p>
                      <a:pPr algn="l" fontAlgn="ctr"/>
                      <a:r>
                        <a:rPr lang="en-US" sz="2800" u="none" strike="noStrike" dirty="0">
                          <a:solidFill>
                            <a:schemeClr val="bg1"/>
                          </a:solidFill>
                          <a:effectLst/>
                        </a:rPr>
                        <a:t> Group Contravention</a:t>
                      </a:r>
                      <a:endParaRPr lang="en-US" sz="2800" b="1" i="0" u="none" strike="noStrike" dirty="0">
                        <a:solidFill>
                          <a:schemeClr val="bg1"/>
                        </a:solidFill>
                        <a:effectLst/>
                        <a:latin typeface="MS Sans Serif"/>
                      </a:endParaRPr>
                    </a:p>
                  </a:txBody>
                  <a:tcPr marL="9525" marR="9525" marT="9525" marB="0" anchor="ctr">
                    <a:solidFill>
                      <a:schemeClr val="accent5">
                        <a:lumMod val="75000"/>
                      </a:schemeClr>
                    </a:solidFill>
                  </a:tcPr>
                </a:tc>
                <a:tc>
                  <a:txBody>
                    <a:bodyPr/>
                    <a:lstStyle/>
                    <a:p>
                      <a:pPr algn="l" fontAlgn="ctr"/>
                      <a:r>
                        <a:rPr lang="en-US" sz="2800" u="none" strike="noStrike">
                          <a:solidFill>
                            <a:schemeClr val="bg1"/>
                          </a:solidFill>
                          <a:effectLst/>
                        </a:rPr>
                        <a:t>Total item contraventions</a:t>
                      </a:r>
                      <a:endParaRPr lang="en-US" sz="2800" b="1" i="0" u="none" strike="noStrike">
                        <a:solidFill>
                          <a:schemeClr val="bg1"/>
                        </a:solidFill>
                        <a:effectLst/>
                        <a:latin typeface="MS Sans Serif"/>
                      </a:endParaRPr>
                    </a:p>
                  </a:txBody>
                  <a:tcPr marL="9525" marR="9525" marT="9525" marB="0" anchor="ctr">
                    <a:solidFill>
                      <a:schemeClr val="accent5">
                        <a:lumMod val="75000"/>
                      </a:schemeClr>
                    </a:solidFill>
                  </a:tcPr>
                </a:tc>
                <a:tc>
                  <a:txBody>
                    <a:bodyPr/>
                    <a:lstStyle/>
                    <a:p>
                      <a:pPr algn="l" fontAlgn="ctr"/>
                      <a:r>
                        <a:rPr lang="en-US" sz="2800" u="none" strike="noStrike" dirty="0">
                          <a:solidFill>
                            <a:schemeClr val="bg1"/>
                          </a:solidFill>
                          <a:effectLst/>
                        </a:rPr>
                        <a:t>total imported items</a:t>
                      </a:r>
                      <a:endParaRPr lang="en-US" sz="2800" b="1" i="0" u="none" strike="noStrike" dirty="0">
                        <a:solidFill>
                          <a:schemeClr val="bg1"/>
                        </a:solidFill>
                        <a:effectLst/>
                        <a:latin typeface="MS Sans Serif"/>
                      </a:endParaRPr>
                    </a:p>
                  </a:txBody>
                  <a:tcPr marL="9525" marR="9525" marT="9525" marB="0" anchor="ctr">
                    <a:solidFill>
                      <a:schemeClr val="accent5">
                        <a:lumMod val="75000"/>
                      </a:schemeClr>
                    </a:solidFill>
                  </a:tcPr>
                </a:tc>
                <a:extLst>
                  <a:ext uri="{0D108BD9-81ED-4DB2-BD59-A6C34878D82A}">
                    <a16:rowId xmlns:a16="http://schemas.microsoft.com/office/drawing/2014/main" xmlns="" val="10000"/>
                  </a:ext>
                </a:extLst>
              </a:tr>
              <a:tr h="837280">
                <a:tc>
                  <a:txBody>
                    <a:bodyPr/>
                    <a:lstStyle/>
                    <a:p>
                      <a:pPr algn="l" fontAlgn="ctr"/>
                      <a:r>
                        <a:rPr lang="en-US" sz="2800" b="1" u="none" strike="noStrike" dirty="0">
                          <a:solidFill>
                            <a:srgbClr val="C00000"/>
                          </a:solidFill>
                          <a:effectLst/>
                        </a:rPr>
                        <a:t>Label contraventions</a:t>
                      </a:r>
                      <a:endParaRPr lang="en-US" sz="2800" b="1" i="0" u="none" strike="noStrike" dirty="0">
                        <a:solidFill>
                          <a:srgbClr val="C00000"/>
                        </a:solidFill>
                        <a:effectLst/>
                        <a:latin typeface="MS Sans Serif"/>
                      </a:endParaRPr>
                    </a:p>
                  </a:txBody>
                  <a:tcPr marL="9525" marR="9525" marT="9525" marB="0" anchor="ctr"/>
                </a:tc>
                <a:tc>
                  <a:txBody>
                    <a:bodyPr/>
                    <a:lstStyle/>
                    <a:p>
                      <a:pPr algn="ctr" fontAlgn="ctr"/>
                      <a:r>
                        <a:rPr lang="ar-AE" sz="2800" u="none" strike="noStrike" dirty="0" smtClean="0">
                          <a:effectLst/>
                        </a:rPr>
                        <a:t>756</a:t>
                      </a:r>
                      <a:endParaRPr lang="en-US" sz="2800" b="0" i="0" u="none" strike="noStrike" dirty="0">
                        <a:solidFill>
                          <a:srgbClr val="000000"/>
                        </a:solidFill>
                        <a:effectLst/>
                        <a:latin typeface="MS Sans Serif"/>
                      </a:endParaRPr>
                    </a:p>
                  </a:txBody>
                  <a:tcPr marL="9525" marR="9525" marT="9525" marB="0" anchor="ctr"/>
                </a:tc>
                <a:tc rowSpan="3">
                  <a:txBody>
                    <a:bodyPr/>
                    <a:lstStyle/>
                    <a:p>
                      <a:pPr algn="ctr" fontAlgn="ctr"/>
                      <a:r>
                        <a:rPr lang="en-US" sz="2800" u="none" strike="noStrike" dirty="0" smtClean="0">
                          <a:effectLst/>
                        </a:rPr>
                        <a:t>40</a:t>
                      </a:r>
                      <a:r>
                        <a:rPr lang="ar-AE" sz="2800" u="none" strike="noStrike" dirty="0" smtClean="0">
                          <a:effectLst/>
                        </a:rPr>
                        <a:t>,</a:t>
                      </a:r>
                      <a:r>
                        <a:rPr lang="en-US" sz="2800" u="none" strike="noStrike" dirty="0" smtClean="0">
                          <a:effectLst/>
                        </a:rPr>
                        <a:t>189</a:t>
                      </a:r>
                      <a:endParaRPr lang="en-US" sz="2800" b="0" i="0" u="none" strike="noStrike" dirty="0">
                        <a:solidFill>
                          <a:srgbClr val="000000"/>
                        </a:solidFill>
                        <a:effectLst/>
                        <a:latin typeface="MS Sans Serif"/>
                      </a:endParaRPr>
                    </a:p>
                  </a:txBody>
                  <a:tcPr marL="9525" marR="9525" marT="9525" marB="0" anchor="ctr"/>
                </a:tc>
                <a:extLst>
                  <a:ext uri="{0D108BD9-81ED-4DB2-BD59-A6C34878D82A}">
                    <a16:rowId xmlns:a16="http://schemas.microsoft.com/office/drawing/2014/main" xmlns="" val="10001"/>
                  </a:ext>
                </a:extLst>
              </a:tr>
              <a:tr h="837280">
                <a:tc>
                  <a:txBody>
                    <a:bodyPr/>
                    <a:lstStyle/>
                    <a:p>
                      <a:pPr algn="l" fontAlgn="ctr"/>
                      <a:r>
                        <a:rPr lang="en-US" sz="2800" b="1" u="none" strike="noStrike" dirty="0">
                          <a:solidFill>
                            <a:srgbClr val="C00000"/>
                          </a:solidFill>
                          <a:effectLst/>
                        </a:rPr>
                        <a:t>Certificates contraventions</a:t>
                      </a:r>
                      <a:endParaRPr lang="en-US" sz="2800" b="1" i="0" u="none" strike="noStrike" dirty="0">
                        <a:solidFill>
                          <a:srgbClr val="C00000"/>
                        </a:solidFill>
                        <a:effectLst/>
                        <a:latin typeface="MS Sans Serif"/>
                      </a:endParaRPr>
                    </a:p>
                  </a:txBody>
                  <a:tcPr marL="9525" marR="9525" marT="9525" marB="0" anchor="ctr"/>
                </a:tc>
                <a:tc>
                  <a:txBody>
                    <a:bodyPr/>
                    <a:lstStyle/>
                    <a:p>
                      <a:pPr algn="ctr" fontAlgn="ctr"/>
                      <a:r>
                        <a:rPr lang="ar-AE" sz="2800" u="none" strike="noStrike" dirty="0" smtClean="0">
                          <a:effectLst/>
                        </a:rPr>
                        <a:t>991</a:t>
                      </a:r>
                      <a:endParaRPr lang="en-US" sz="2800" b="0" i="0" u="none" strike="noStrike" dirty="0">
                        <a:solidFill>
                          <a:srgbClr val="000000"/>
                        </a:solidFill>
                        <a:effectLst/>
                        <a:latin typeface="MS Sans Serif"/>
                      </a:endParaRPr>
                    </a:p>
                  </a:txBody>
                  <a:tcPr marL="9525" marR="9525" marT="9525" marB="0" anchor="ctr"/>
                </a:tc>
                <a:tc vMerge="1">
                  <a:txBody>
                    <a:bodyPr/>
                    <a:lstStyle/>
                    <a:p>
                      <a:endParaRPr lang="en-US"/>
                    </a:p>
                  </a:txBody>
                  <a:tcPr/>
                </a:tc>
                <a:extLst>
                  <a:ext uri="{0D108BD9-81ED-4DB2-BD59-A6C34878D82A}">
                    <a16:rowId xmlns:a16="http://schemas.microsoft.com/office/drawing/2014/main" xmlns="" val="10002"/>
                  </a:ext>
                </a:extLst>
              </a:tr>
              <a:tr h="837280">
                <a:tc>
                  <a:txBody>
                    <a:bodyPr/>
                    <a:lstStyle/>
                    <a:p>
                      <a:pPr algn="l" fontAlgn="ctr"/>
                      <a:r>
                        <a:rPr lang="en-US" sz="2800" b="1" u="none" strike="noStrike" dirty="0">
                          <a:solidFill>
                            <a:srgbClr val="C00000"/>
                          </a:solidFill>
                          <a:effectLst/>
                        </a:rPr>
                        <a:t>Samples results contraventions</a:t>
                      </a:r>
                      <a:endParaRPr lang="en-US" sz="2800" b="1" i="0" u="none" strike="noStrike" dirty="0">
                        <a:solidFill>
                          <a:srgbClr val="C00000"/>
                        </a:solidFill>
                        <a:effectLst/>
                        <a:latin typeface="MS Sans Serif"/>
                      </a:endParaRPr>
                    </a:p>
                  </a:txBody>
                  <a:tcPr marL="9525" marR="9525" marT="9525" marB="0" anchor="ctr"/>
                </a:tc>
                <a:tc>
                  <a:txBody>
                    <a:bodyPr/>
                    <a:lstStyle/>
                    <a:p>
                      <a:pPr algn="ctr" fontAlgn="ctr"/>
                      <a:r>
                        <a:rPr lang="ar-AE" sz="2800" u="none" strike="noStrike" dirty="0" smtClean="0">
                          <a:effectLst/>
                        </a:rPr>
                        <a:t>12</a:t>
                      </a:r>
                      <a:endParaRPr lang="en-US" sz="2800" b="0" i="0" u="none" strike="noStrike" dirty="0">
                        <a:solidFill>
                          <a:srgbClr val="000000"/>
                        </a:solidFill>
                        <a:effectLst/>
                        <a:latin typeface="MS Sans Serif"/>
                      </a:endParaRPr>
                    </a:p>
                  </a:txBody>
                  <a:tcPr marL="9525" marR="9525" marT="9525" marB="0" anchor="ctr"/>
                </a:tc>
                <a:tc vMerge="1">
                  <a:txBody>
                    <a:bodyPr/>
                    <a:lstStyle/>
                    <a:p>
                      <a:endParaRPr lang="en-US"/>
                    </a:p>
                  </a:txBody>
                  <a:tcPr/>
                </a:tc>
                <a:extLst>
                  <a:ext uri="{0D108BD9-81ED-4DB2-BD59-A6C34878D82A}">
                    <a16:rowId xmlns:a16="http://schemas.microsoft.com/office/drawing/2014/main" xmlns="" val="10003"/>
                  </a:ext>
                </a:extLst>
              </a:tr>
              <a:tr h="869483">
                <a:tc>
                  <a:txBody>
                    <a:bodyPr/>
                    <a:lstStyle/>
                    <a:p>
                      <a:pPr algn="ctr" fontAlgn="ctr"/>
                      <a:r>
                        <a:rPr lang="en-US" sz="2800" b="1" u="none" strike="noStrike" dirty="0">
                          <a:solidFill>
                            <a:srgbClr val="C00000"/>
                          </a:solidFill>
                          <a:effectLst/>
                        </a:rPr>
                        <a:t>Total</a:t>
                      </a:r>
                      <a:endParaRPr lang="en-US" sz="2800" b="1" i="0" u="none" strike="noStrike" dirty="0">
                        <a:solidFill>
                          <a:srgbClr val="C00000"/>
                        </a:solidFill>
                        <a:effectLst/>
                        <a:latin typeface="MS Sans Serif"/>
                      </a:endParaRPr>
                    </a:p>
                  </a:txBody>
                  <a:tcPr marL="9525" marR="9525" marT="9525" marB="0" anchor="ctr"/>
                </a:tc>
                <a:tc>
                  <a:txBody>
                    <a:bodyPr/>
                    <a:lstStyle/>
                    <a:p>
                      <a:pPr algn="ctr" fontAlgn="ctr"/>
                      <a:r>
                        <a:rPr lang="ar-AE" sz="2800" u="none" strike="noStrike" dirty="0" smtClean="0">
                          <a:effectLst/>
                        </a:rPr>
                        <a:t>1,759</a:t>
                      </a:r>
                      <a:endParaRPr lang="en-US" sz="2800" b="1" i="0" u="none" strike="noStrike" dirty="0">
                        <a:solidFill>
                          <a:srgbClr val="000000"/>
                        </a:solidFill>
                        <a:effectLst/>
                        <a:latin typeface="MS Sans Serif"/>
                      </a:endParaRPr>
                    </a:p>
                  </a:txBody>
                  <a:tcPr marL="9525" marR="9525" marT="9525" marB="0" anchor="ctr"/>
                </a:tc>
                <a:tc>
                  <a:txBody>
                    <a:bodyPr/>
                    <a:lstStyle/>
                    <a:p>
                      <a:pPr algn="ctr" fontAlgn="ctr"/>
                      <a:r>
                        <a:rPr lang="en-US" sz="2800" u="none" strike="noStrike" dirty="0" smtClean="0">
                          <a:effectLst/>
                        </a:rPr>
                        <a:t>40</a:t>
                      </a:r>
                      <a:r>
                        <a:rPr lang="ar-AE" sz="2800" u="none" strike="noStrike" dirty="0" smtClean="0">
                          <a:effectLst/>
                        </a:rPr>
                        <a:t>,</a:t>
                      </a:r>
                      <a:r>
                        <a:rPr lang="en-US" sz="2800" u="none" strike="noStrike" dirty="0" smtClean="0">
                          <a:effectLst/>
                        </a:rPr>
                        <a:t>189</a:t>
                      </a:r>
                      <a:endParaRPr lang="en-US" sz="2800" b="1" i="0" u="none" strike="noStrike" dirty="0">
                        <a:solidFill>
                          <a:srgbClr val="000000"/>
                        </a:solidFill>
                        <a:effectLst/>
                        <a:latin typeface="MS Sans Serif"/>
                      </a:endParaRPr>
                    </a:p>
                  </a:txBody>
                  <a:tcPr marL="9525" marR="9525" marT="9525" marB="0" anchor="ctr"/>
                </a:tc>
                <a:extLst>
                  <a:ext uri="{0D108BD9-81ED-4DB2-BD59-A6C34878D82A}">
                    <a16:rowId xmlns:a16="http://schemas.microsoft.com/office/drawing/2014/main" xmlns="" val="10004"/>
                  </a:ext>
                </a:extLst>
              </a:tr>
              <a:tr h="869483">
                <a:tc>
                  <a:txBody>
                    <a:bodyPr/>
                    <a:lstStyle/>
                    <a:p>
                      <a:pPr algn="l" fontAlgn="ctr"/>
                      <a:r>
                        <a:rPr lang="en-US" sz="2800" u="none" strike="noStrike">
                          <a:effectLst/>
                        </a:rPr>
                        <a:t> </a:t>
                      </a:r>
                      <a:endParaRPr lang="en-US" sz="2800" b="0" i="0" u="none" strike="noStrike">
                        <a:solidFill>
                          <a:srgbClr val="000000"/>
                        </a:solidFill>
                        <a:effectLst/>
                        <a:latin typeface="MS Sans Serif"/>
                      </a:endParaRPr>
                    </a:p>
                  </a:txBody>
                  <a:tcPr marL="9525" marR="9525" marT="9525" marB="0" anchor="ctr"/>
                </a:tc>
                <a:tc>
                  <a:txBody>
                    <a:bodyPr/>
                    <a:lstStyle/>
                    <a:p>
                      <a:pPr algn="ctr" fontAlgn="ctr"/>
                      <a:r>
                        <a:rPr lang="ar-AE" sz="2800" b="1" u="none" strike="noStrike" dirty="0" smtClean="0">
                          <a:solidFill>
                            <a:srgbClr val="FF0000"/>
                          </a:solidFill>
                          <a:effectLst/>
                        </a:rPr>
                        <a:t>4</a:t>
                      </a:r>
                      <a:r>
                        <a:rPr lang="en-US" sz="2800" b="1" u="none" strike="noStrike" dirty="0" smtClean="0">
                          <a:solidFill>
                            <a:srgbClr val="FF0000"/>
                          </a:solidFill>
                          <a:effectLst/>
                        </a:rPr>
                        <a:t>.</a:t>
                      </a:r>
                      <a:r>
                        <a:rPr lang="ar-AE" sz="2800" b="1" u="none" strike="noStrike" dirty="0" smtClean="0">
                          <a:solidFill>
                            <a:srgbClr val="FF0000"/>
                          </a:solidFill>
                          <a:effectLst/>
                        </a:rPr>
                        <a:t>4</a:t>
                      </a:r>
                      <a:r>
                        <a:rPr lang="en-US" sz="2800" b="1" u="none" strike="noStrike" dirty="0" smtClean="0">
                          <a:solidFill>
                            <a:srgbClr val="FF0000"/>
                          </a:solidFill>
                          <a:effectLst/>
                        </a:rPr>
                        <a:t>%</a:t>
                      </a:r>
                      <a:endParaRPr lang="en-US" sz="2800" b="1" i="0" u="none" strike="noStrike" dirty="0">
                        <a:solidFill>
                          <a:srgbClr val="FF0000"/>
                        </a:solidFill>
                        <a:effectLst/>
                        <a:latin typeface="MS Sans Serif"/>
                      </a:endParaRPr>
                    </a:p>
                  </a:txBody>
                  <a:tcPr marL="9525" marR="9525" marT="9525" marB="0" anchor="ctr"/>
                </a:tc>
                <a:tc>
                  <a:txBody>
                    <a:bodyPr/>
                    <a:lstStyle/>
                    <a:p>
                      <a:pPr algn="l" fontAlgn="ctr"/>
                      <a:r>
                        <a:rPr lang="en-US" sz="2800" u="none" strike="noStrike" dirty="0">
                          <a:effectLst/>
                        </a:rPr>
                        <a:t> </a:t>
                      </a:r>
                      <a:endParaRPr lang="en-US" sz="2800" b="0" i="0" u="none" strike="noStrike" dirty="0">
                        <a:solidFill>
                          <a:srgbClr val="000000"/>
                        </a:solidFill>
                        <a:effectLst/>
                        <a:latin typeface="MS Sans Serif"/>
                      </a:endParaRPr>
                    </a:p>
                  </a:txBody>
                  <a:tcPr marL="9525" marR="9525" marT="9525" marB="0" anchor="ct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right)">
                                      <p:cBhvr>
                                        <p:cTn id="19" dur="500"/>
                                        <p:tgtEl>
                                          <p:spTgt spid="12">
                                            <p:txEl>
                                              <p:pRg st="0" end="0"/>
                                            </p:txEl>
                                          </p:spTgt>
                                        </p:tgtEl>
                                      </p:cBhvr>
                                    </p:animEffect>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12</a:t>
            </a:r>
            <a:endParaRPr lang="en-US" sz="2600" b="1" dirty="0">
              <a:solidFill>
                <a:srgbClr val="058C8E"/>
              </a:solidFill>
              <a:latin typeface="+mj-lt"/>
              <a:ea typeface="+mj-ea"/>
              <a:cs typeface="+mj-cs"/>
            </a:endParaRPr>
          </a:p>
        </p:txBody>
      </p:sp>
      <p:sp>
        <p:nvSpPr>
          <p:cNvPr id="12" name="Title 1"/>
          <p:cNvSpPr txBox="1">
            <a:spLocks/>
          </p:cNvSpPr>
          <p:nvPr/>
        </p:nvSpPr>
        <p:spPr bwMode="auto">
          <a:xfrm>
            <a:off x="506413" y="301625"/>
            <a:ext cx="7488237" cy="573088"/>
          </a:xfrm>
          <a:prstGeom prst="rect">
            <a:avLst/>
          </a:prstGeom>
          <a:noFill/>
          <a:ln w="9525">
            <a:noFill/>
            <a:miter lim="800000"/>
            <a:headEnd/>
            <a:tailEnd/>
          </a:ln>
        </p:spPr>
        <p:txBody>
          <a:bodyPr anchor="ctr"/>
          <a:lstStyle/>
          <a:p>
            <a:pPr marL="1371600" lvl="2" indent="-457200" eaLnBrk="1" hangingPunct="1">
              <a:buFont typeface="Wingdings" pitchFamily="2" charset="2"/>
              <a:buChar char="q"/>
            </a:pPr>
            <a:r>
              <a:rPr lang="en-US" sz="2800" b="1">
                <a:solidFill>
                  <a:schemeClr val="bg1"/>
                </a:solidFill>
              </a:rPr>
              <a:t> Sri Lanka</a:t>
            </a:r>
            <a:r>
              <a:rPr lang="ar-AE" sz="2800" b="1">
                <a:solidFill>
                  <a:schemeClr val="bg1"/>
                </a:solidFill>
              </a:rPr>
              <a:t> </a:t>
            </a:r>
            <a:r>
              <a:rPr lang="en-US" sz="2800" b="1">
                <a:solidFill>
                  <a:schemeClr val="bg1"/>
                </a:solidFill>
              </a:rPr>
              <a:t>- Group Contravention  2016</a:t>
            </a:r>
          </a:p>
        </p:txBody>
      </p:sp>
      <p:graphicFrame>
        <p:nvGraphicFramePr>
          <p:cNvPr id="7" name="Chart 6"/>
          <p:cNvGraphicFramePr>
            <a:graphicFrameLocks/>
          </p:cNvGraphicFramePr>
          <p:nvPr/>
        </p:nvGraphicFramePr>
        <p:xfrm>
          <a:off x="0" y="971550"/>
          <a:ext cx="9144000" cy="526576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right)">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mabouraia\Desktop\صور\RiAA46j9T.png"/>
          <p:cNvPicPr>
            <a:picLocks noChangeAspect="1" noChangeArrowheads="1"/>
          </p:cNvPicPr>
          <p:nvPr/>
        </p:nvPicPr>
        <p:blipFill>
          <a:blip r:embed="rId2"/>
          <a:srcRect/>
          <a:stretch>
            <a:fillRect/>
          </a:stretch>
        </p:blipFill>
        <p:spPr bwMode="auto">
          <a:xfrm>
            <a:off x="2339975" y="3429000"/>
            <a:ext cx="3168650" cy="2765425"/>
          </a:xfrm>
          <a:prstGeom prst="rect">
            <a:avLst/>
          </a:prstGeom>
          <a:noFill/>
          <a:ln w="9525">
            <a:noFill/>
            <a:miter lim="800000"/>
            <a:headEnd/>
            <a:tailEnd/>
          </a:ln>
        </p:spPr>
      </p:pic>
      <p:graphicFrame>
        <p:nvGraphicFramePr>
          <p:cNvPr id="13" name="Chart 12"/>
          <p:cNvGraphicFramePr>
            <a:graphicFrameLocks/>
          </p:cNvGraphicFramePr>
          <p:nvPr/>
        </p:nvGraphicFramePr>
        <p:xfrm>
          <a:off x="46927" y="2924943"/>
          <a:ext cx="4536504" cy="2848371"/>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3" descr="C:\Users\saba\Desktop\DM Coporate powerpoint\silde 2\slide2-11.png"/>
          <p:cNvPicPr>
            <a:picLocks noChangeAspect="1" noChangeArrowheads="1"/>
          </p:cNvPicPr>
          <p:nvPr/>
        </p:nvPicPr>
        <p:blipFill>
          <a:blip r:embed="rId4"/>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5"/>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13</a:t>
            </a:r>
            <a:endParaRPr lang="en-US" sz="2600" b="1" dirty="0">
              <a:solidFill>
                <a:srgbClr val="058C8E"/>
              </a:solidFill>
              <a:latin typeface="+mj-lt"/>
              <a:ea typeface="+mj-ea"/>
              <a:cs typeface="+mj-cs"/>
            </a:endParaRPr>
          </a:p>
        </p:txBody>
      </p:sp>
      <p:sp>
        <p:nvSpPr>
          <p:cNvPr id="8" name="TextBox 7"/>
          <p:cNvSpPr txBox="1"/>
          <p:nvPr/>
        </p:nvSpPr>
        <p:spPr>
          <a:xfrm>
            <a:off x="14288" y="1052513"/>
            <a:ext cx="8956675" cy="1970087"/>
          </a:xfrm>
          <a:prstGeom prst="rect">
            <a:avLst/>
          </a:prstGeom>
          <a:noFill/>
        </p:spPr>
        <p:txBody>
          <a:bodyPr>
            <a:spAutoFit/>
          </a:bodyPr>
          <a:lstStyle/>
          <a:p>
            <a:pPr marL="514350" indent="-514350" eaLnBrk="1" fontAlgn="ctr" hangingPunct="1">
              <a:spcBef>
                <a:spcPts val="0"/>
              </a:spcBef>
              <a:spcAft>
                <a:spcPts val="0"/>
              </a:spcAft>
              <a:buFont typeface="+mj-lt"/>
              <a:buAutoNum type="arabicPeriod"/>
              <a:defRPr/>
            </a:pPr>
            <a:r>
              <a:rPr lang="en-US" sz="3200" b="1" dirty="0">
                <a:solidFill>
                  <a:srgbClr val="C00000"/>
                </a:solidFill>
                <a:latin typeface="+mn-lt"/>
              </a:rPr>
              <a:t>Label contraventions </a:t>
            </a:r>
            <a:r>
              <a:rPr lang="en-US" sz="3200" b="1" dirty="0">
                <a:solidFill>
                  <a:srgbClr val="C00000"/>
                </a:solidFill>
                <a:latin typeface="+mn-lt"/>
              </a:rPr>
              <a:t>- How </a:t>
            </a:r>
            <a:r>
              <a:rPr lang="en-US" sz="3200" b="1" dirty="0">
                <a:solidFill>
                  <a:srgbClr val="C00000"/>
                </a:solidFill>
                <a:latin typeface="+mn-lt"/>
              </a:rPr>
              <a:t>to solve </a:t>
            </a:r>
            <a:r>
              <a:rPr lang="en-US" sz="3200" b="1" dirty="0">
                <a:solidFill>
                  <a:srgbClr val="C00000"/>
                </a:solidFill>
                <a:latin typeface="+mn-lt"/>
              </a:rPr>
              <a:t>it?</a:t>
            </a:r>
            <a:endParaRPr lang="en-US" sz="3200" b="1" dirty="0">
              <a:solidFill>
                <a:srgbClr val="C00000"/>
              </a:solidFill>
              <a:latin typeface="MS Sans Serif"/>
            </a:endParaRPr>
          </a:p>
          <a:p>
            <a:pPr marL="457200" indent="-457200" eaLnBrk="1" fontAlgn="auto" hangingPunct="1">
              <a:lnSpc>
                <a:spcPct val="150000"/>
              </a:lnSpc>
              <a:spcBef>
                <a:spcPts val="0"/>
              </a:spcBef>
              <a:spcAft>
                <a:spcPts val="0"/>
              </a:spcAft>
              <a:buFont typeface="Wingdings" pitchFamily="2" charset="2"/>
              <a:buChar char="ü"/>
              <a:defRPr/>
            </a:pPr>
            <a:r>
              <a:rPr lang="en-US" sz="2000" b="1" dirty="0">
                <a:solidFill>
                  <a:schemeClr val="accent5">
                    <a:lumMod val="50000"/>
                  </a:schemeClr>
                </a:solidFill>
                <a:latin typeface="+mn-lt"/>
              </a:rPr>
              <a:t>Comply </a:t>
            </a:r>
            <a:r>
              <a:rPr lang="en-US" sz="2000" b="1" dirty="0">
                <a:solidFill>
                  <a:schemeClr val="accent5">
                    <a:lumMod val="50000"/>
                  </a:schemeClr>
                </a:solidFill>
                <a:latin typeface="+mn-lt"/>
              </a:rPr>
              <a:t>with standards </a:t>
            </a:r>
            <a:r>
              <a:rPr lang="en-US" sz="2000" b="1" dirty="0">
                <a:solidFill>
                  <a:schemeClr val="accent5">
                    <a:lumMod val="50000"/>
                  </a:schemeClr>
                </a:solidFill>
                <a:latin typeface="+mn-lt"/>
              </a:rPr>
              <a:t>of United </a:t>
            </a:r>
            <a:r>
              <a:rPr lang="en-US" sz="2000" b="1" dirty="0">
                <a:solidFill>
                  <a:schemeClr val="accent5">
                    <a:lumMod val="50000"/>
                  </a:schemeClr>
                </a:solidFill>
                <a:latin typeface="+mn-lt"/>
              </a:rPr>
              <a:t>Arab </a:t>
            </a:r>
            <a:r>
              <a:rPr lang="en-US" sz="2000" b="1" dirty="0">
                <a:solidFill>
                  <a:schemeClr val="accent5">
                    <a:lumMod val="50000"/>
                  </a:schemeClr>
                </a:solidFill>
                <a:latin typeface="+mn-lt"/>
              </a:rPr>
              <a:t>Emirates </a:t>
            </a:r>
            <a:r>
              <a:rPr lang="en-US" sz="2000" b="1" dirty="0">
                <a:solidFill>
                  <a:schemeClr val="accent5">
                    <a:lumMod val="50000"/>
                  </a:schemeClr>
                </a:solidFill>
                <a:latin typeface="+mn-lt"/>
              </a:rPr>
              <a:t> for labeling requirement</a:t>
            </a:r>
            <a:endParaRPr lang="en-US" sz="2000" b="1" dirty="0">
              <a:solidFill>
                <a:schemeClr val="accent5">
                  <a:lumMod val="50000"/>
                </a:schemeClr>
              </a:solidFill>
              <a:latin typeface="+mn-lt"/>
            </a:endParaRPr>
          </a:p>
          <a:p>
            <a:pPr marL="457200" indent="-457200" eaLnBrk="1" fontAlgn="auto" hangingPunct="1">
              <a:lnSpc>
                <a:spcPct val="150000"/>
              </a:lnSpc>
              <a:spcBef>
                <a:spcPts val="0"/>
              </a:spcBef>
              <a:spcAft>
                <a:spcPts val="0"/>
              </a:spcAft>
              <a:buFont typeface="Wingdings" pitchFamily="2" charset="2"/>
              <a:buChar char="ü"/>
              <a:defRPr/>
            </a:pPr>
            <a:r>
              <a:rPr lang="en-US" sz="2000" b="1" dirty="0">
                <a:solidFill>
                  <a:schemeClr val="accent5">
                    <a:lumMod val="50000"/>
                  </a:schemeClr>
                </a:solidFill>
                <a:latin typeface="+mn-lt"/>
              </a:rPr>
              <a:t>Apply </a:t>
            </a:r>
            <a:r>
              <a:rPr lang="en-US" sz="2000" b="1" dirty="0">
                <a:solidFill>
                  <a:schemeClr val="accent5">
                    <a:lumMod val="50000"/>
                  </a:schemeClr>
                </a:solidFill>
                <a:latin typeface="+mn-lt"/>
              </a:rPr>
              <a:t>label assessment in FIRS system </a:t>
            </a:r>
            <a:r>
              <a:rPr lang="en-US" sz="2000" b="1" dirty="0">
                <a:solidFill>
                  <a:schemeClr val="accent5">
                    <a:lumMod val="50000"/>
                  </a:schemeClr>
                </a:solidFill>
                <a:latin typeface="+mn-lt"/>
              </a:rPr>
              <a:t>of Dubai </a:t>
            </a:r>
            <a:r>
              <a:rPr lang="en-US" sz="2000" b="1" dirty="0">
                <a:solidFill>
                  <a:schemeClr val="accent5">
                    <a:lumMod val="50000"/>
                  </a:schemeClr>
                </a:solidFill>
                <a:latin typeface="+mn-lt"/>
              </a:rPr>
              <a:t>Municipality </a:t>
            </a:r>
          </a:p>
          <a:p>
            <a:pPr eaLnBrk="1" fontAlgn="auto" hangingPunct="1">
              <a:lnSpc>
                <a:spcPct val="150000"/>
              </a:lnSpc>
              <a:spcBef>
                <a:spcPts val="0"/>
              </a:spcBef>
              <a:spcAft>
                <a:spcPts val="0"/>
              </a:spcAft>
              <a:defRPr/>
            </a:pPr>
            <a:r>
              <a:rPr lang="en-US" sz="2000" b="1" dirty="0">
                <a:solidFill>
                  <a:schemeClr val="accent5">
                    <a:lumMod val="50000"/>
                  </a:schemeClr>
                </a:solidFill>
                <a:latin typeface="+mn-lt"/>
              </a:rPr>
              <a:t>        by </a:t>
            </a:r>
            <a:r>
              <a:rPr lang="en-US" sz="2000" b="1" dirty="0">
                <a:solidFill>
                  <a:schemeClr val="accent5">
                    <a:lumMod val="50000"/>
                  </a:schemeClr>
                </a:solidFill>
                <a:latin typeface="+mn-lt"/>
              </a:rPr>
              <a:t>the local importer</a:t>
            </a:r>
            <a:endParaRPr lang="en-US" sz="3200" b="1" dirty="0">
              <a:solidFill>
                <a:schemeClr val="accent5">
                  <a:lumMod val="50000"/>
                </a:schemeClr>
              </a:solidFill>
              <a:latin typeface="+mn-lt"/>
            </a:endParaRPr>
          </a:p>
        </p:txBody>
      </p:sp>
      <p:sp>
        <p:nvSpPr>
          <p:cNvPr id="5" name="TextBox 4"/>
          <p:cNvSpPr txBox="1"/>
          <p:nvPr/>
        </p:nvSpPr>
        <p:spPr>
          <a:xfrm>
            <a:off x="2339752" y="5868561"/>
            <a:ext cx="6297003"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en-US" sz="3600" b="1" dirty="0">
                <a:solidFill>
                  <a:srgbClr val="0000FF"/>
                </a:solidFill>
                <a:latin typeface="+mn-lt"/>
              </a:rPr>
              <a:t>Contraventions Can be reduced</a:t>
            </a:r>
          </a:p>
        </p:txBody>
      </p:sp>
      <p:sp>
        <p:nvSpPr>
          <p:cNvPr id="11" name="Title 1"/>
          <p:cNvSpPr txBox="1">
            <a:spLocks/>
          </p:cNvSpPr>
          <p:nvPr/>
        </p:nvSpPr>
        <p:spPr bwMode="auto">
          <a:xfrm>
            <a:off x="482600" y="301625"/>
            <a:ext cx="7761288" cy="573088"/>
          </a:xfrm>
          <a:prstGeom prst="rect">
            <a:avLst/>
          </a:prstGeom>
          <a:noFill/>
          <a:ln w="9525">
            <a:noFill/>
            <a:miter lim="800000"/>
            <a:headEnd/>
            <a:tailEnd/>
          </a:ln>
        </p:spPr>
        <p:txBody>
          <a:bodyPr anchor="ctr"/>
          <a:lstStyle/>
          <a:p>
            <a:pPr marL="1371600" lvl="2" indent="-457200" eaLnBrk="1" hangingPunct="1">
              <a:buFont typeface="Wingdings" pitchFamily="2" charset="2"/>
              <a:buChar char="q"/>
            </a:pPr>
            <a:r>
              <a:rPr lang="en-US" sz="2800" b="1">
                <a:solidFill>
                  <a:schemeClr val="bg1"/>
                </a:solidFill>
              </a:rPr>
              <a:t> Sri Lanka</a:t>
            </a:r>
            <a:r>
              <a:rPr lang="ar-AE" sz="2800" b="1">
                <a:solidFill>
                  <a:schemeClr val="bg1"/>
                </a:solidFill>
              </a:rPr>
              <a:t> </a:t>
            </a:r>
            <a:r>
              <a:rPr lang="en-US" sz="2800" b="1">
                <a:solidFill>
                  <a:schemeClr val="bg1"/>
                </a:solidFill>
              </a:rPr>
              <a:t>- Group Contravention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right)">
                                      <p:cBhvr>
                                        <p:cTn id="15" dur="500"/>
                                        <p:tgtEl>
                                          <p:spTgt spid="11">
                                            <p:txEl>
                                              <p:pRg st="0" end="0"/>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slide(fromBottom)">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052"/>
                                        </p:tgtEl>
                                        <p:attrNameLst>
                                          <p:attrName>style.visibility</p:attrName>
                                        </p:attrNameLst>
                                      </p:cBhvr>
                                      <p:to>
                                        <p:strVal val="visible"/>
                                      </p:to>
                                    </p:set>
                                    <p:anim calcmode="lin" valueType="num">
                                      <p:cBhvr additive="base">
                                        <p:cTn id="34" dur="500" fill="hold"/>
                                        <p:tgtEl>
                                          <p:spTgt spid="2052"/>
                                        </p:tgtEl>
                                        <p:attrNameLst>
                                          <p:attrName>ppt_x</p:attrName>
                                        </p:attrNameLst>
                                      </p:cBhvr>
                                      <p:tavLst>
                                        <p:tav tm="0">
                                          <p:val>
                                            <p:strVal val="#ppt_x"/>
                                          </p:val>
                                        </p:tav>
                                        <p:tav tm="100000">
                                          <p:val>
                                            <p:strVal val="#ppt_x"/>
                                          </p:val>
                                        </p:tav>
                                      </p:tavLst>
                                    </p:anim>
                                    <p:anim calcmode="lin" valueType="num">
                                      <p:cBhvr additive="base">
                                        <p:cTn id="35" dur="500" fill="hold"/>
                                        <p:tgtEl>
                                          <p:spTgt spid="205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14</a:t>
            </a:r>
            <a:endParaRPr lang="en-US" sz="2600" b="1" dirty="0">
              <a:solidFill>
                <a:srgbClr val="058C8E"/>
              </a:solidFill>
              <a:latin typeface="+mj-lt"/>
              <a:ea typeface="+mj-ea"/>
              <a:cs typeface="+mj-cs"/>
            </a:endParaRPr>
          </a:p>
        </p:txBody>
      </p:sp>
      <p:sp>
        <p:nvSpPr>
          <p:cNvPr id="8" name="TextBox 7"/>
          <p:cNvSpPr txBox="1"/>
          <p:nvPr/>
        </p:nvSpPr>
        <p:spPr>
          <a:xfrm>
            <a:off x="14288" y="1052513"/>
            <a:ext cx="8956675" cy="2432050"/>
          </a:xfrm>
          <a:prstGeom prst="rect">
            <a:avLst/>
          </a:prstGeom>
          <a:noFill/>
        </p:spPr>
        <p:txBody>
          <a:bodyPr>
            <a:spAutoFit/>
          </a:bodyPr>
          <a:lstStyle/>
          <a:p>
            <a:pPr eaLnBrk="1" fontAlgn="ctr" hangingPunct="1">
              <a:spcBef>
                <a:spcPts val="0"/>
              </a:spcBef>
              <a:spcAft>
                <a:spcPts val="0"/>
              </a:spcAft>
              <a:defRPr/>
            </a:pPr>
            <a:r>
              <a:rPr lang="en-US" sz="3200" b="1" dirty="0">
                <a:solidFill>
                  <a:srgbClr val="C00000"/>
                </a:solidFill>
                <a:latin typeface="+mn-lt"/>
              </a:rPr>
              <a:t>2.  Certificates </a:t>
            </a:r>
            <a:r>
              <a:rPr lang="en-US" sz="3200" b="1" dirty="0">
                <a:solidFill>
                  <a:srgbClr val="C00000"/>
                </a:solidFill>
                <a:latin typeface="+mn-lt"/>
              </a:rPr>
              <a:t>contraventions </a:t>
            </a:r>
            <a:r>
              <a:rPr lang="en-US" sz="3200" b="1" dirty="0">
                <a:solidFill>
                  <a:srgbClr val="C00000"/>
                </a:solidFill>
                <a:latin typeface="+mn-lt"/>
              </a:rPr>
              <a:t>- How </a:t>
            </a:r>
            <a:r>
              <a:rPr lang="en-US" sz="3200" b="1" dirty="0">
                <a:solidFill>
                  <a:srgbClr val="C00000"/>
                </a:solidFill>
                <a:latin typeface="+mn-lt"/>
              </a:rPr>
              <a:t>to solve </a:t>
            </a:r>
            <a:r>
              <a:rPr lang="en-US" sz="3200" b="1" dirty="0">
                <a:solidFill>
                  <a:srgbClr val="C00000"/>
                </a:solidFill>
                <a:latin typeface="+mn-lt"/>
              </a:rPr>
              <a:t>it?</a:t>
            </a:r>
            <a:endParaRPr lang="en-US" sz="3200" b="1" dirty="0">
              <a:solidFill>
                <a:srgbClr val="C00000"/>
              </a:solidFill>
              <a:latin typeface="MS Sans Serif"/>
            </a:endParaRPr>
          </a:p>
          <a:p>
            <a:pPr marL="457200" indent="-457200" eaLnBrk="1" fontAlgn="auto" hangingPunct="1">
              <a:lnSpc>
                <a:spcPct val="150000"/>
              </a:lnSpc>
              <a:spcBef>
                <a:spcPts val="0"/>
              </a:spcBef>
              <a:spcAft>
                <a:spcPts val="0"/>
              </a:spcAft>
              <a:buFont typeface="Wingdings" pitchFamily="2" charset="2"/>
              <a:buChar char="ü"/>
              <a:defRPr/>
            </a:pPr>
            <a:r>
              <a:rPr lang="en-US" sz="2000" b="1" dirty="0">
                <a:solidFill>
                  <a:schemeClr val="accent5">
                    <a:lumMod val="50000"/>
                  </a:schemeClr>
                </a:solidFill>
                <a:latin typeface="+mn-lt"/>
              </a:rPr>
              <a:t>Comply </a:t>
            </a:r>
            <a:r>
              <a:rPr lang="en-US" sz="2000" b="1" dirty="0">
                <a:solidFill>
                  <a:schemeClr val="accent5">
                    <a:lumMod val="50000"/>
                  </a:schemeClr>
                </a:solidFill>
                <a:latin typeface="+mn-lt"/>
              </a:rPr>
              <a:t>with health certification </a:t>
            </a:r>
            <a:r>
              <a:rPr lang="en-US" sz="2000" b="1" dirty="0">
                <a:solidFill>
                  <a:schemeClr val="accent5">
                    <a:lumMod val="50000"/>
                  </a:schemeClr>
                </a:solidFill>
                <a:latin typeface="+mn-lt"/>
              </a:rPr>
              <a:t>requirements of UAE.</a:t>
            </a:r>
          </a:p>
          <a:p>
            <a:pPr marL="457200" indent="-457200" eaLnBrk="1" fontAlgn="auto" hangingPunct="1">
              <a:lnSpc>
                <a:spcPct val="150000"/>
              </a:lnSpc>
              <a:spcBef>
                <a:spcPts val="0"/>
              </a:spcBef>
              <a:spcAft>
                <a:spcPts val="0"/>
              </a:spcAft>
              <a:buFont typeface="Wingdings" pitchFamily="2" charset="2"/>
              <a:buChar char="ü"/>
              <a:defRPr/>
            </a:pPr>
            <a:r>
              <a:rPr lang="en-US" sz="2000" b="1" dirty="0">
                <a:solidFill>
                  <a:schemeClr val="accent5">
                    <a:lumMod val="50000"/>
                  </a:schemeClr>
                </a:solidFill>
                <a:latin typeface="+mn-lt"/>
              </a:rPr>
              <a:t>Submit </a:t>
            </a:r>
            <a:r>
              <a:rPr lang="en-US" sz="2000" b="1" dirty="0">
                <a:solidFill>
                  <a:schemeClr val="accent5">
                    <a:lumMod val="50000"/>
                  </a:schemeClr>
                </a:solidFill>
                <a:latin typeface="+mn-lt"/>
              </a:rPr>
              <a:t>health certificates with </a:t>
            </a:r>
            <a:r>
              <a:rPr lang="en-US" sz="2000" b="1" dirty="0">
                <a:solidFill>
                  <a:schemeClr val="accent5">
                    <a:lumMod val="50000"/>
                  </a:schemeClr>
                </a:solidFill>
                <a:latin typeface="+mn-lt"/>
              </a:rPr>
              <a:t>shipment on time.</a:t>
            </a:r>
          </a:p>
          <a:p>
            <a:pPr marL="457200" indent="-457200" eaLnBrk="1" fontAlgn="auto" hangingPunct="1">
              <a:lnSpc>
                <a:spcPct val="150000"/>
              </a:lnSpc>
              <a:spcBef>
                <a:spcPts val="0"/>
              </a:spcBef>
              <a:spcAft>
                <a:spcPts val="0"/>
              </a:spcAft>
              <a:buFont typeface="Wingdings" pitchFamily="2" charset="2"/>
              <a:buChar char="ü"/>
              <a:defRPr/>
            </a:pPr>
            <a:r>
              <a:rPr lang="en-US" sz="2000" b="1" dirty="0">
                <a:solidFill>
                  <a:schemeClr val="accent5">
                    <a:lumMod val="50000"/>
                  </a:schemeClr>
                </a:solidFill>
                <a:latin typeface="+mn-lt"/>
              </a:rPr>
              <a:t>Provide a list of health certificates bodies of </a:t>
            </a:r>
            <a:r>
              <a:rPr lang="en-US" sz="2000" b="1" dirty="0">
                <a:solidFill>
                  <a:schemeClr val="accent5">
                    <a:lumMod val="50000"/>
                  </a:schemeClr>
                </a:solidFill>
                <a:latin typeface="+mn-lt"/>
              </a:rPr>
              <a:t> Sri </a:t>
            </a:r>
            <a:r>
              <a:rPr lang="en-US" sz="2000" b="1" dirty="0" err="1">
                <a:solidFill>
                  <a:schemeClr val="accent5">
                    <a:lumMod val="50000"/>
                  </a:schemeClr>
                </a:solidFill>
                <a:latin typeface="+mn-lt"/>
              </a:rPr>
              <a:t>lanka</a:t>
            </a:r>
            <a:endParaRPr lang="en-US" sz="2000" b="1" dirty="0">
              <a:solidFill>
                <a:schemeClr val="accent5">
                  <a:lumMod val="50000"/>
                </a:schemeClr>
              </a:solidFill>
              <a:latin typeface="+mn-lt"/>
            </a:endParaRPr>
          </a:p>
          <a:p>
            <a:pPr marL="457200" indent="-457200" eaLnBrk="1" fontAlgn="auto" hangingPunct="1">
              <a:lnSpc>
                <a:spcPct val="150000"/>
              </a:lnSpc>
              <a:spcBef>
                <a:spcPts val="0"/>
              </a:spcBef>
              <a:spcAft>
                <a:spcPts val="0"/>
              </a:spcAft>
              <a:buFont typeface="Wingdings" pitchFamily="2" charset="2"/>
              <a:buChar char="ü"/>
              <a:defRPr/>
            </a:pPr>
            <a:r>
              <a:rPr lang="en-US" sz="2000" b="1" dirty="0">
                <a:solidFill>
                  <a:schemeClr val="accent5">
                    <a:lumMod val="50000"/>
                  </a:schemeClr>
                </a:solidFill>
                <a:latin typeface="+mn-lt"/>
              </a:rPr>
              <a:t>Certificate verification system if available .</a:t>
            </a:r>
            <a:endParaRPr lang="en-US" sz="3200" b="1" dirty="0">
              <a:solidFill>
                <a:schemeClr val="accent5">
                  <a:lumMod val="50000"/>
                </a:schemeClr>
              </a:solidFill>
              <a:latin typeface="+mn-lt"/>
            </a:endParaRPr>
          </a:p>
        </p:txBody>
      </p:sp>
      <p:pic>
        <p:nvPicPr>
          <p:cNvPr id="2052" name="Picture 4" descr="C:\Users\amabouraia\Desktop\صور\RiAA46j9T.png"/>
          <p:cNvPicPr>
            <a:picLocks noChangeAspect="1" noChangeArrowheads="1"/>
          </p:cNvPicPr>
          <p:nvPr/>
        </p:nvPicPr>
        <p:blipFill>
          <a:blip r:embed="rId4"/>
          <a:srcRect/>
          <a:stretch>
            <a:fillRect/>
          </a:stretch>
        </p:blipFill>
        <p:spPr bwMode="auto">
          <a:xfrm>
            <a:off x="2916238" y="4076700"/>
            <a:ext cx="4392612" cy="2011363"/>
          </a:xfrm>
          <a:prstGeom prst="rect">
            <a:avLst/>
          </a:prstGeom>
          <a:noFill/>
          <a:ln w="9525">
            <a:noFill/>
            <a:miter lim="800000"/>
            <a:headEnd/>
            <a:tailEnd/>
          </a:ln>
        </p:spPr>
      </p:pic>
      <p:graphicFrame>
        <p:nvGraphicFramePr>
          <p:cNvPr id="13" name="Chart 12"/>
          <p:cNvGraphicFramePr>
            <a:graphicFrameLocks/>
          </p:cNvGraphicFramePr>
          <p:nvPr/>
        </p:nvGraphicFramePr>
        <p:xfrm>
          <a:off x="-180528" y="3429000"/>
          <a:ext cx="6408712" cy="2721837"/>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1"/>
          <p:cNvSpPr txBox="1">
            <a:spLocks/>
          </p:cNvSpPr>
          <p:nvPr/>
        </p:nvSpPr>
        <p:spPr bwMode="auto">
          <a:xfrm>
            <a:off x="539750" y="260350"/>
            <a:ext cx="7488238" cy="573088"/>
          </a:xfrm>
          <a:prstGeom prst="rect">
            <a:avLst/>
          </a:prstGeom>
          <a:noFill/>
          <a:ln w="9525">
            <a:noFill/>
            <a:miter lim="800000"/>
            <a:headEnd/>
            <a:tailEnd/>
          </a:ln>
        </p:spPr>
        <p:txBody>
          <a:bodyPr anchor="ctr"/>
          <a:lstStyle/>
          <a:p>
            <a:pPr marL="1371600" lvl="2" indent="-457200" eaLnBrk="1" hangingPunct="1">
              <a:buFont typeface="Wingdings" pitchFamily="2" charset="2"/>
              <a:buChar char="q"/>
            </a:pPr>
            <a:r>
              <a:rPr lang="en-US" sz="2800" b="1">
                <a:solidFill>
                  <a:schemeClr val="bg1"/>
                </a:solidFill>
              </a:rPr>
              <a:t>  Sri Lanka</a:t>
            </a:r>
            <a:r>
              <a:rPr lang="ar-AE" sz="2800" b="1">
                <a:solidFill>
                  <a:schemeClr val="bg1"/>
                </a:solidFill>
              </a:rPr>
              <a:t> </a:t>
            </a:r>
            <a:r>
              <a:rPr lang="en-US" sz="2800" b="1">
                <a:solidFill>
                  <a:schemeClr val="bg1"/>
                </a:solidFill>
              </a:rPr>
              <a:t>- Group Contravention  2016</a:t>
            </a:r>
          </a:p>
        </p:txBody>
      </p:sp>
      <p:sp>
        <p:nvSpPr>
          <p:cNvPr id="14" name="TextBox 13"/>
          <p:cNvSpPr txBox="1"/>
          <p:nvPr/>
        </p:nvSpPr>
        <p:spPr>
          <a:xfrm>
            <a:off x="2339752" y="5868561"/>
            <a:ext cx="6297003"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en-US" sz="3600" b="1" dirty="0">
                <a:solidFill>
                  <a:srgbClr val="0000FF"/>
                </a:solidFill>
                <a:latin typeface="+mn-lt"/>
              </a:rPr>
              <a:t>Contraventions Can be reduced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right)">
                                      <p:cBhvr>
                                        <p:cTn id="15" dur="500"/>
                                        <p:tgtEl>
                                          <p:spTgt spid="10">
                                            <p:txEl>
                                              <p:pRg st="0" end="0"/>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slide(fromBottom)">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052"/>
                                        </p:tgtEl>
                                        <p:attrNameLst>
                                          <p:attrName>style.visibility</p:attrName>
                                        </p:attrNameLst>
                                      </p:cBhvr>
                                      <p:to>
                                        <p:strVal val="visible"/>
                                      </p:to>
                                    </p:set>
                                    <p:anim calcmode="lin" valueType="num">
                                      <p:cBhvr additive="base">
                                        <p:cTn id="34" dur="500" fill="hold"/>
                                        <p:tgtEl>
                                          <p:spTgt spid="2052"/>
                                        </p:tgtEl>
                                        <p:attrNameLst>
                                          <p:attrName>ppt_x</p:attrName>
                                        </p:attrNameLst>
                                      </p:cBhvr>
                                      <p:tavLst>
                                        <p:tav tm="0">
                                          <p:val>
                                            <p:strVal val="#ppt_x"/>
                                          </p:val>
                                        </p:tav>
                                        <p:tav tm="100000">
                                          <p:val>
                                            <p:strVal val="#ppt_x"/>
                                          </p:val>
                                        </p:tav>
                                      </p:tavLst>
                                    </p:anim>
                                    <p:anim calcmode="lin" valueType="num">
                                      <p:cBhvr additive="base">
                                        <p:cTn id="35" dur="500" fill="hold"/>
                                        <p:tgtEl>
                                          <p:spTgt spid="205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15</a:t>
            </a:r>
            <a:endParaRPr lang="en-US" sz="2600" b="1" dirty="0">
              <a:solidFill>
                <a:srgbClr val="058C8E"/>
              </a:solidFill>
              <a:latin typeface="+mj-lt"/>
              <a:ea typeface="+mj-ea"/>
              <a:cs typeface="+mj-cs"/>
            </a:endParaRPr>
          </a:p>
        </p:txBody>
      </p:sp>
      <p:sp>
        <p:nvSpPr>
          <p:cNvPr id="8" name="TextBox 7"/>
          <p:cNvSpPr txBox="1"/>
          <p:nvPr/>
        </p:nvSpPr>
        <p:spPr>
          <a:xfrm>
            <a:off x="14288" y="1052513"/>
            <a:ext cx="8956675" cy="998537"/>
          </a:xfrm>
          <a:prstGeom prst="rect">
            <a:avLst/>
          </a:prstGeom>
          <a:noFill/>
        </p:spPr>
        <p:txBody>
          <a:bodyPr>
            <a:spAutoFit/>
          </a:bodyPr>
          <a:lstStyle/>
          <a:p>
            <a:pPr eaLnBrk="1" fontAlgn="ctr" hangingPunct="1">
              <a:spcBef>
                <a:spcPts val="0"/>
              </a:spcBef>
              <a:spcAft>
                <a:spcPts val="0"/>
              </a:spcAft>
              <a:defRPr/>
            </a:pPr>
            <a:r>
              <a:rPr lang="en-US" sz="3200" b="1" dirty="0">
                <a:solidFill>
                  <a:srgbClr val="C00000"/>
                </a:solidFill>
                <a:latin typeface="+mn-lt"/>
              </a:rPr>
              <a:t>3.  Samples </a:t>
            </a:r>
            <a:r>
              <a:rPr lang="en-US" sz="3200" b="1" dirty="0">
                <a:solidFill>
                  <a:srgbClr val="C00000"/>
                </a:solidFill>
                <a:latin typeface="+mn-lt"/>
              </a:rPr>
              <a:t>results contraventions </a:t>
            </a:r>
            <a:r>
              <a:rPr lang="en-US" sz="3200" b="1" dirty="0">
                <a:solidFill>
                  <a:srgbClr val="C00000"/>
                </a:solidFill>
                <a:latin typeface="+mn-lt"/>
              </a:rPr>
              <a:t>- How </a:t>
            </a:r>
            <a:r>
              <a:rPr lang="en-US" sz="3200" b="1" dirty="0">
                <a:solidFill>
                  <a:srgbClr val="C00000"/>
                </a:solidFill>
                <a:latin typeface="+mn-lt"/>
              </a:rPr>
              <a:t>to solve </a:t>
            </a:r>
            <a:r>
              <a:rPr lang="en-US" sz="3200" b="1" dirty="0">
                <a:solidFill>
                  <a:srgbClr val="C00000"/>
                </a:solidFill>
                <a:latin typeface="+mn-lt"/>
              </a:rPr>
              <a:t>it?</a:t>
            </a:r>
            <a:endParaRPr lang="en-US" sz="3200" b="1" dirty="0">
              <a:solidFill>
                <a:srgbClr val="C00000"/>
              </a:solidFill>
              <a:latin typeface="MS Sans Serif"/>
            </a:endParaRPr>
          </a:p>
          <a:p>
            <a:pPr marL="457200" indent="-457200" eaLnBrk="1" fontAlgn="auto" hangingPunct="1">
              <a:lnSpc>
                <a:spcPct val="150000"/>
              </a:lnSpc>
              <a:spcBef>
                <a:spcPts val="0"/>
              </a:spcBef>
              <a:spcAft>
                <a:spcPts val="0"/>
              </a:spcAft>
              <a:buFont typeface="Wingdings" pitchFamily="2" charset="2"/>
              <a:buChar char="ü"/>
              <a:defRPr/>
            </a:pPr>
            <a:r>
              <a:rPr lang="en-US" sz="2000" b="1" dirty="0">
                <a:solidFill>
                  <a:schemeClr val="accent5">
                    <a:lumMod val="50000"/>
                  </a:schemeClr>
                </a:solidFill>
                <a:latin typeface="+mn-lt"/>
              </a:rPr>
              <a:t>Comply with </a:t>
            </a:r>
            <a:r>
              <a:rPr lang="en-US" sz="2000" b="1" dirty="0">
                <a:solidFill>
                  <a:schemeClr val="accent5">
                    <a:lumMod val="50000"/>
                  </a:schemeClr>
                </a:solidFill>
                <a:latin typeface="+mn-lt"/>
              </a:rPr>
              <a:t>food standards of United </a:t>
            </a:r>
            <a:r>
              <a:rPr lang="en-US" sz="2000" b="1" dirty="0">
                <a:solidFill>
                  <a:schemeClr val="accent5">
                    <a:lumMod val="50000"/>
                  </a:schemeClr>
                </a:solidFill>
                <a:latin typeface="+mn-lt"/>
              </a:rPr>
              <a:t>Arab </a:t>
            </a:r>
            <a:r>
              <a:rPr lang="en-US" sz="2000" b="1" dirty="0">
                <a:solidFill>
                  <a:schemeClr val="accent5">
                    <a:lumMod val="50000"/>
                  </a:schemeClr>
                </a:solidFill>
                <a:latin typeface="+mn-lt"/>
              </a:rPr>
              <a:t>Emirates.</a:t>
            </a:r>
          </a:p>
        </p:txBody>
      </p:sp>
      <p:pic>
        <p:nvPicPr>
          <p:cNvPr id="2052" name="Picture 4" descr="C:\Users\amabouraia\Desktop\صور\RiAA46j9T.png"/>
          <p:cNvPicPr>
            <a:picLocks noChangeAspect="1" noChangeArrowheads="1"/>
          </p:cNvPicPr>
          <p:nvPr/>
        </p:nvPicPr>
        <p:blipFill>
          <a:blip r:embed="rId4"/>
          <a:srcRect/>
          <a:stretch>
            <a:fillRect/>
          </a:stretch>
        </p:blipFill>
        <p:spPr bwMode="auto">
          <a:xfrm>
            <a:off x="2627313" y="3141663"/>
            <a:ext cx="4752975" cy="2874962"/>
          </a:xfrm>
          <a:prstGeom prst="rect">
            <a:avLst/>
          </a:prstGeom>
          <a:noFill/>
          <a:ln w="9525">
            <a:noFill/>
            <a:miter lim="800000"/>
            <a:headEnd/>
            <a:tailEnd/>
          </a:ln>
        </p:spPr>
      </p:pic>
      <p:graphicFrame>
        <p:nvGraphicFramePr>
          <p:cNvPr id="13" name="Chart 12"/>
          <p:cNvGraphicFramePr>
            <a:graphicFrameLocks/>
          </p:cNvGraphicFramePr>
          <p:nvPr/>
        </p:nvGraphicFramePr>
        <p:xfrm>
          <a:off x="-117186" y="2420888"/>
          <a:ext cx="5697298" cy="3740060"/>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1"/>
          <p:cNvSpPr txBox="1">
            <a:spLocks/>
          </p:cNvSpPr>
          <p:nvPr/>
        </p:nvSpPr>
        <p:spPr bwMode="auto">
          <a:xfrm>
            <a:off x="482600" y="301625"/>
            <a:ext cx="7489825" cy="573088"/>
          </a:xfrm>
          <a:prstGeom prst="rect">
            <a:avLst/>
          </a:prstGeom>
          <a:noFill/>
          <a:ln w="9525">
            <a:noFill/>
            <a:miter lim="800000"/>
            <a:headEnd/>
            <a:tailEnd/>
          </a:ln>
        </p:spPr>
        <p:txBody>
          <a:bodyPr anchor="ctr"/>
          <a:lstStyle/>
          <a:p>
            <a:pPr marL="1371600" lvl="2" indent="-457200" eaLnBrk="1" hangingPunct="1">
              <a:buFont typeface="Wingdings" pitchFamily="2" charset="2"/>
              <a:buChar char="q"/>
            </a:pPr>
            <a:r>
              <a:rPr lang="en-US" sz="2800" b="1">
                <a:solidFill>
                  <a:schemeClr val="bg1"/>
                </a:solidFill>
              </a:rPr>
              <a:t>  Sri Lanka</a:t>
            </a:r>
            <a:r>
              <a:rPr lang="ar-AE" sz="2800" b="1">
                <a:solidFill>
                  <a:schemeClr val="bg1"/>
                </a:solidFill>
              </a:rPr>
              <a:t> </a:t>
            </a:r>
            <a:r>
              <a:rPr lang="en-US" sz="2800" b="1">
                <a:solidFill>
                  <a:schemeClr val="bg1"/>
                </a:solidFill>
              </a:rPr>
              <a:t>- Group Contravention  2016</a:t>
            </a:r>
          </a:p>
        </p:txBody>
      </p:sp>
      <p:sp>
        <p:nvSpPr>
          <p:cNvPr id="10" name="TextBox 9"/>
          <p:cNvSpPr txBox="1"/>
          <p:nvPr/>
        </p:nvSpPr>
        <p:spPr>
          <a:xfrm>
            <a:off x="2674436" y="5785217"/>
            <a:ext cx="6297003"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en-US" sz="3600" b="1" dirty="0">
                <a:solidFill>
                  <a:srgbClr val="0000FF"/>
                </a:solidFill>
                <a:latin typeface="+mn-lt"/>
              </a:rPr>
              <a:t>Contraventions Can be reduced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right)">
                                      <p:cBhvr>
                                        <p:cTn id="15" dur="500"/>
                                        <p:tgtEl>
                                          <p:spTgt spid="11">
                                            <p:txEl>
                                              <p:pRg st="0" end="0"/>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slide(fromBottom)">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052"/>
                                        </p:tgtEl>
                                        <p:attrNameLst>
                                          <p:attrName>style.visibility</p:attrName>
                                        </p:attrNameLst>
                                      </p:cBhvr>
                                      <p:to>
                                        <p:strVal val="visible"/>
                                      </p:to>
                                    </p:set>
                                    <p:anim calcmode="lin" valueType="num">
                                      <p:cBhvr additive="base">
                                        <p:cTn id="34" dur="500" fill="hold"/>
                                        <p:tgtEl>
                                          <p:spTgt spid="2052"/>
                                        </p:tgtEl>
                                        <p:attrNameLst>
                                          <p:attrName>ppt_x</p:attrName>
                                        </p:attrNameLst>
                                      </p:cBhvr>
                                      <p:tavLst>
                                        <p:tav tm="0">
                                          <p:val>
                                            <p:strVal val="#ppt_x"/>
                                          </p:val>
                                        </p:tav>
                                        <p:tav tm="100000">
                                          <p:val>
                                            <p:strVal val="#ppt_x"/>
                                          </p:val>
                                        </p:tav>
                                      </p:tavLst>
                                    </p:anim>
                                    <p:anim calcmode="lin" valueType="num">
                                      <p:cBhvr additive="base">
                                        <p:cTn id="35" dur="500" fill="hold"/>
                                        <p:tgtEl>
                                          <p:spTgt spid="205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442913"/>
          </a:xfrm>
          <a:prstGeom prst="rect">
            <a:avLst/>
          </a:prstGeom>
          <a:noFill/>
          <a:ln w="9525">
            <a:noFill/>
            <a:miter lim="800000"/>
            <a:headEnd/>
            <a:tailEnd/>
          </a:ln>
        </p:spPr>
      </p:pic>
      <p:sp>
        <p:nvSpPr>
          <p:cNvPr id="4" name="Title 1"/>
          <p:cNvSpPr txBox="1">
            <a:spLocks/>
          </p:cNvSpPr>
          <p:nvPr/>
        </p:nvSpPr>
        <p:spPr>
          <a:xfrm>
            <a:off x="125413" y="44450"/>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16</a:t>
            </a:r>
            <a:endParaRPr lang="en-US" sz="2600" b="1" dirty="0">
              <a:solidFill>
                <a:srgbClr val="058C8E"/>
              </a:solidFill>
              <a:latin typeface="+mj-lt"/>
              <a:ea typeface="+mj-ea"/>
              <a:cs typeface="+mj-cs"/>
            </a:endParaRPr>
          </a:p>
        </p:txBody>
      </p:sp>
      <p:sp>
        <p:nvSpPr>
          <p:cNvPr id="12" name="Title 1"/>
          <p:cNvSpPr txBox="1">
            <a:spLocks/>
          </p:cNvSpPr>
          <p:nvPr/>
        </p:nvSpPr>
        <p:spPr bwMode="auto">
          <a:xfrm>
            <a:off x="611188" y="144463"/>
            <a:ext cx="7489825" cy="298450"/>
          </a:xfrm>
          <a:prstGeom prst="rect">
            <a:avLst/>
          </a:prstGeom>
          <a:noFill/>
          <a:ln w="9525">
            <a:noFill/>
            <a:miter lim="800000"/>
            <a:headEnd/>
            <a:tailEnd/>
          </a:ln>
        </p:spPr>
        <p:txBody>
          <a:bodyPr anchor="ctr"/>
          <a:lstStyle/>
          <a:p>
            <a:pPr marL="1371600" lvl="2" indent="-457200" eaLnBrk="1" hangingPunct="1">
              <a:buFont typeface="Wingdings" pitchFamily="2" charset="2"/>
              <a:buChar char="q"/>
            </a:pPr>
            <a:r>
              <a:rPr lang="en-US" sz="2800" b="1">
                <a:solidFill>
                  <a:schemeClr val="bg1"/>
                </a:solidFill>
              </a:rPr>
              <a:t>Sri Lanka - Group Contravention  2016</a:t>
            </a:r>
          </a:p>
        </p:txBody>
      </p:sp>
      <p:graphicFrame>
        <p:nvGraphicFramePr>
          <p:cNvPr id="6" name="Table 5"/>
          <p:cNvGraphicFramePr>
            <a:graphicFrameLocks noGrp="1"/>
          </p:cNvGraphicFramePr>
          <p:nvPr/>
        </p:nvGraphicFramePr>
        <p:xfrm>
          <a:off x="23813" y="506413"/>
          <a:ext cx="9120187" cy="6405562"/>
        </p:xfrm>
        <a:graphic>
          <a:graphicData uri="http://schemas.openxmlformats.org/drawingml/2006/table">
            <a:tbl>
              <a:tblPr>
                <a:tableStyleId>{BDBED569-4797-4DF1-A0F4-6AAB3CD982D8}</a:tableStyleId>
              </a:tblPr>
              <a:tblGrid>
                <a:gridCol w="487799">
                  <a:extLst>
                    <a:ext uri="{9D8B030D-6E8A-4147-A177-3AD203B41FA5}">
                      <a16:colId xmlns:a16="http://schemas.microsoft.com/office/drawing/2014/main" xmlns="" val="20000"/>
                    </a:ext>
                  </a:extLst>
                </a:gridCol>
                <a:gridCol w="4573120">
                  <a:extLst>
                    <a:ext uri="{9D8B030D-6E8A-4147-A177-3AD203B41FA5}">
                      <a16:colId xmlns:a16="http://schemas.microsoft.com/office/drawing/2014/main" xmlns="" val="20001"/>
                    </a:ext>
                  </a:extLst>
                </a:gridCol>
                <a:gridCol w="1493887">
                  <a:extLst>
                    <a:ext uri="{9D8B030D-6E8A-4147-A177-3AD203B41FA5}">
                      <a16:colId xmlns:a16="http://schemas.microsoft.com/office/drawing/2014/main" xmlns="" val="20002"/>
                    </a:ext>
                  </a:extLst>
                </a:gridCol>
                <a:gridCol w="1131846">
                  <a:extLst>
                    <a:ext uri="{9D8B030D-6E8A-4147-A177-3AD203B41FA5}">
                      <a16:colId xmlns:a16="http://schemas.microsoft.com/office/drawing/2014/main" xmlns="" val="20003"/>
                    </a:ext>
                  </a:extLst>
                </a:gridCol>
                <a:gridCol w="1432911">
                  <a:extLst>
                    <a:ext uri="{9D8B030D-6E8A-4147-A177-3AD203B41FA5}">
                      <a16:colId xmlns:a16="http://schemas.microsoft.com/office/drawing/2014/main" xmlns="" val="20004"/>
                    </a:ext>
                  </a:extLst>
                </a:gridCol>
              </a:tblGrid>
              <a:tr h="252231">
                <a:tc>
                  <a:txBody>
                    <a:bodyPr/>
                    <a:lstStyle/>
                    <a:p>
                      <a:pPr algn="ctr" fontAlgn="ctr"/>
                      <a:r>
                        <a:rPr lang="en-US" sz="1600" b="1" u="none" strike="noStrike" dirty="0" err="1">
                          <a:solidFill>
                            <a:schemeClr val="bg1"/>
                          </a:solidFill>
                          <a:effectLst/>
                        </a:rPr>
                        <a:t>Sr</a:t>
                      </a:r>
                      <a:r>
                        <a:rPr lang="en-US" sz="1600" b="1" u="none" strike="noStrike" dirty="0">
                          <a:solidFill>
                            <a:schemeClr val="bg1"/>
                          </a:solidFill>
                          <a:effectLst/>
                        </a:rPr>
                        <a:t> No</a:t>
                      </a:r>
                      <a:endParaRPr lang="en-US" sz="16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ctr" fontAlgn="ctr"/>
                      <a:r>
                        <a:rPr lang="en-US" sz="1600" b="1" u="none" strike="noStrike" dirty="0">
                          <a:solidFill>
                            <a:schemeClr val="bg1"/>
                          </a:solidFill>
                          <a:effectLst/>
                        </a:rPr>
                        <a:t>Contravention</a:t>
                      </a:r>
                      <a:endParaRPr lang="en-US" sz="16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ctr" fontAlgn="ctr"/>
                      <a:r>
                        <a:rPr lang="en-US" sz="1600" b="1" u="none" strike="noStrike">
                          <a:solidFill>
                            <a:schemeClr val="bg1"/>
                          </a:solidFill>
                          <a:effectLst/>
                        </a:rPr>
                        <a:t>No of Requests</a:t>
                      </a:r>
                      <a:endParaRPr lang="en-US" sz="1600" b="1" i="0" u="none" strike="noStrike">
                        <a:solidFill>
                          <a:schemeClr val="bg1"/>
                        </a:solidFill>
                        <a:effectLst/>
                        <a:latin typeface="Verdana"/>
                      </a:endParaRPr>
                    </a:p>
                  </a:txBody>
                  <a:tcPr marL="5700" marR="5700" marT="5700" marB="0" anchor="ctr">
                    <a:solidFill>
                      <a:schemeClr val="accent5">
                        <a:lumMod val="75000"/>
                      </a:schemeClr>
                    </a:solidFill>
                  </a:tcPr>
                </a:tc>
                <a:tc>
                  <a:txBody>
                    <a:bodyPr/>
                    <a:lstStyle/>
                    <a:p>
                      <a:pPr algn="ctr" fontAlgn="ctr"/>
                      <a:r>
                        <a:rPr lang="en-US" sz="1600" b="1" u="none" strike="noStrike">
                          <a:solidFill>
                            <a:schemeClr val="bg1"/>
                          </a:solidFill>
                          <a:effectLst/>
                        </a:rPr>
                        <a:t>No Of Items</a:t>
                      </a:r>
                      <a:endParaRPr lang="en-US" sz="1600" b="1" i="0" u="none" strike="noStrike">
                        <a:solidFill>
                          <a:schemeClr val="bg1"/>
                        </a:solidFill>
                        <a:effectLst/>
                        <a:latin typeface="Verdana"/>
                      </a:endParaRPr>
                    </a:p>
                  </a:txBody>
                  <a:tcPr marL="5700" marR="5700" marT="5700" marB="0" anchor="ctr">
                    <a:solidFill>
                      <a:schemeClr val="accent5">
                        <a:lumMod val="75000"/>
                      </a:schemeClr>
                    </a:solidFill>
                  </a:tcPr>
                </a:tc>
                <a:tc>
                  <a:txBody>
                    <a:bodyPr/>
                    <a:lstStyle/>
                    <a:p>
                      <a:pPr algn="ctr" fontAlgn="ctr"/>
                      <a:r>
                        <a:rPr lang="en-US" sz="1600" b="1" u="none" strike="noStrike" dirty="0">
                          <a:solidFill>
                            <a:schemeClr val="bg1"/>
                          </a:solidFill>
                          <a:effectLst/>
                        </a:rPr>
                        <a:t>Total Weight</a:t>
                      </a:r>
                      <a:endParaRPr lang="en-US" sz="1600" b="1" i="0" u="none" strike="noStrike" dirty="0">
                        <a:solidFill>
                          <a:schemeClr val="bg1"/>
                        </a:solidFill>
                        <a:effectLst/>
                        <a:latin typeface="Verdana"/>
                      </a:endParaRPr>
                    </a:p>
                  </a:txBody>
                  <a:tcPr marL="5700" marR="5700" marT="5700" marB="0" anchor="ctr">
                    <a:solidFill>
                      <a:schemeClr val="accent5">
                        <a:lumMod val="75000"/>
                      </a:schemeClr>
                    </a:solidFill>
                  </a:tcPr>
                </a:tc>
                <a:extLst>
                  <a:ext uri="{0D108BD9-81ED-4DB2-BD59-A6C34878D82A}">
                    <a16:rowId xmlns:a16="http://schemas.microsoft.com/office/drawing/2014/main" xmlns="" val="10000"/>
                  </a:ext>
                </a:extLst>
              </a:tr>
              <a:tr h="296743">
                <a:tc>
                  <a:txBody>
                    <a:bodyPr/>
                    <a:lstStyle/>
                    <a:p>
                      <a:pPr algn="ctr" fontAlgn="ctr"/>
                      <a:r>
                        <a:rPr lang="en-US" sz="1800" b="1" u="none" strike="noStrike" dirty="0">
                          <a:solidFill>
                            <a:schemeClr val="bg1"/>
                          </a:solidFill>
                          <a:effectLst/>
                        </a:rPr>
                        <a:t>1</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a:effectLst/>
                        </a:rPr>
                        <a:t>Health Certificate copy only submitted</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42</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177</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236,527</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01"/>
                  </a:ext>
                </a:extLst>
              </a:tr>
              <a:tr h="296743">
                <a:tc>
                  <a:txBody>
                    <a:bodyPr/>
                    <a:lstStyle/>
                    <a:p>
                      <a:pPr algn="ctr" fontAlgn="ctr"/>
                      <a:r>
                        <a:rPr lang="en-US" sz="1800" b="1" u="none" strike="noStrike" dirty="0">
                          <a:solidFill>
                            <a:schemeClr val="bg1"/>
                          </a:solidFill>
                          <a:effectLst/>
                        </a:rPr>
                        <a:t>2</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a:effectLst/>
                        </a:rPr>
                        <a:t>Country of origin not declared in Arabic</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46</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131</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264,653</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02"/>
                  </a:ext>
                </a:extLst>
              </a:tr>
              <a:tr h="296743">
                <a:tc>
                  <a:txBody>
                    <a:bodyPr/>
                    <a:lstStyle/>
                    <a:p>
                      <a:pPr algn="ctr" fontAlgn="ctr"/>
                      <a:r>
                        <a:rPr lang="en-US" sz="1800" b="1" u="none" strike="noStrike" dirty="0">
                          <a:solidFill>
                            <a:schemeClr val="bg1"/>
                          </a:solidFill>
                          <a:effectLst/>
                        </a:rPr>
                        <a:t>3</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a:effectLst/>
                        </a:rPr>
                        <a:t>Health Certificate not submitted</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32</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114</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120,998</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03"/>
                  </a:ext>
                </a:extLst>
              </a:tr>
              <a:tr h="296743">
                <a:tc>
                  <a:txBody>
                    <a:bodyPr/>
                    <a:lstStyle/>
                    <a:p>
                      <a:pPr algn="ctr" fontAlgn="ctr"/>
                      <a:r>
                        <a:rPr lang="en-US" sz="1800" b="1" u="none" strike="noStrike" dirty="0">
                          <a:solidFill>
                            <a:schemeClr val="bg1"/>
                          </a:solidFill>
                          <a:effectLst/>
                        </a:rPr>
                        <a:t>4</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a:effectLst/>
                        </a:rPr>
                        <a:t>Health certificate does not comply with regulation</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16</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89</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54,222</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04"/>
                  </a:ext>
                </a:extLst>
              </a:tr>
              <a:tr h="296743">
                <a:tc>
                  <a:txBody>
                    <a:bodyPr/>
                    <a:lstStyle/>
                    <a:p>
                      <a:pPr algn="ctr" fontAlgn="ctr"/>
                      <a:r>
                        <a:rPr lang="en-US" sz="1800" b="1" u="none" strike="noStrike" dirty="0">
                          <a:solidFill>
                            <a:schemeClr val="bg1"/>
                          </a:solidFill>
                          <a:effectLst/>
                        </a:rPr>
                        <a:t>5</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dirty="0">
                          <a:effectLst/>
                        </a:rPr>
                        <a:t>Fish not fed with pork protein or its derivatives Certificate not submitted</a:t>
                      </a:r>
                      <a:endParaRPr lang="en-US" sz="1800" b="0" i="0" u="none" strike="noStrike" dirty="0">
                        <a:solidFill>
                          <a:srgbClr val="000000"/>
                        </a:solidFill>
                        <a:effectLst/>
                        <a:latin typeface="Verdana"/>
                      </a:endParaRPr>
                    </a:p>
                  </a:txBody>
                  <a:tcPr marL="5700" marR="5700" marT="5700" marB="0" anchor="ctr"/>
                </a:tc>
                <a:tc>
                  <a:txBody>
                    <a:bodyPr/>
                    <a:lstStyle/>
                    <a:p>
                      <a:pPr algn="ctr" fontAlgn="ctr"/>
                      <a:r>
                        <a:rPr lang="en-US" sz="1800" u="none" strike="noStrike">
                          <a:effectLst/>
                        </a:rPr>
                        <a:t>26</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87</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21,081</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05"/>
                  </a:ext>
                </a:extLst>
              </a:tr>
              <a:tr h="296743">
                <a:tc>
                  <a:txBody>
                    <a:bodyPr/>
                    <a:lstStyle/>
                    <a:p>
                      <a:pPr algn="ctr" fontAlgn="ctr"/>
                      <a:r>
                        <a:rPr lang="en-US" sz="1800" b="1" u="none" strike="noStrike" dirty="0">
                          <a:solidFill>
                            <a:schemeClr val="bg1"/>
                          </a:solidFill>
                          <a:effectLst/>
                        </a:rPr>
                        <a:t>6</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a:effectLst/>
                        </a:rPr>
                        <a:t>Arabic Label Is Not Declared</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45</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80</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391,518</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06"/>
                  </a:ext>
                </a:extLst>
              </a:tr>
              <a:tr h="296743">
                <a:tc>
                  <a:txBody>
                    <a:bodyPr/>
                    <a:lstStyle/>
                    <a:p>
                      <a:pPr algn="ctr" fontAlgn="ctr"/>
                      <a:r>
                        <a:rPr lang="en-US" sz="1800" b="1" u="none" strike="noStrike" dirty="0">
                          <a:solidFill>
                            <a:schemeClr val="bg1"/>
                          </a:solidFill>
                          <a:effectLst/>
                        </a:rPr>
                        <a:t>7</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a:effectLst/>
                        </a:rPr>
                        <a:t>Product name is not declared in Arabic</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37</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80</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459,538</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07"/>
                  </a:ext>
                </a:extLst>
              </a:tr>
              <a:tr h="296743">
                <a:tc>
                  <a:txBody>
                    <a:bodyPr/>
                    <a:lstStyle/>
                    <a:p>
                      <a:pPr algn="ctr" fontAlgn="ctr"/>
                      <a:r>
                        <a:rPr lang="en-US" sz="1800" b="1" u="none" strike="noStrike" dirty="0">
                          <a:solidFill>
                            <a:schemeClr val="bg1"/>
                          </a:solidFill>
                          <a:effectLst/>
                        </a:rPr>
                        <a:t>8</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a:effectLst/>
                        </a:rPr>
                        <a:t>Item is not available for inspection</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1</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43</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260</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08"/>
                  </a:ext>
                </a:extLst>
              </a:tr>
              <a:tr h="296743">
                <a:tc>
                  <a:txBody>
                    <a:bodyPr/>
                    <a:lstStyle/>
                    <a:p>
                      <a:pPr algn="ctr" fontAlgn="ctr"/>
                      <a:r>
                        <a:rPr lang="en-US" sz="1800" b="1" u="none" strike="noStrike" dirty="0">
                          <a:solidFill>
                            <a:schemeClr val="bg1"/>
                          </a:solidFill>
                          <a:effectLst/>
                        </a:rPr>
                        <a:t>9</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dirty="0">
                          <a:effectLst/>
                        </a:rPr>
                        <a:t>Organic Certificate not submitted</a:t>
                      </a:r>
                      <a:endParaRPr lang="en-US" sz="1800" b="0" i="0" u="none" strike="noStrike" dirty="0">
                        <a:solidFill>
                          <a:srgbClr val="000000"/>
                        </a:solidFill>
                        <a:effectLst/>
                        <a:latin typeface="Verdana"/>
                      </a:endParaRPr>
                    </a:p>
                  </a:txBody>
                  <a:tcPr marL="5700" marR="5700" marT="5700" marB="0" anchor="ctr"/>
                </a:tc>
                <a:tc>
                  <a:txBody>
                    <a:bodyPr/>
                    <a:lstStyle/>
                    <a:p>
                      <a:pPr algn="ctr" fontAlgn="ctr"/>
                      <a:r>
                        <a:rPr lang="en-US" sz="1800" u="none" strike="noStrike">
                          <a:effectLst/>
                        </a:rPr>
                        <a:t>11</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41</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13,788</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09"/>
                  </a:ext>
                </a:extLst>
              </a:tr>
              <a:tr h="296743">
                <a:tc>
                  <a:txBody>
                    <a:bodyPr/>
                    <a:lstStyle/>
                    <a:p>
                      <a:pPr algn="ctr" fontAlgn="ctr"/>
                      <a:r>
                        <a:rPr lang="en-US" sz="1800" b="1" u="none" strike="noStrike">
                          <a:solidFill>
                            <a:schemeClr val="bg1"/>
                          </a:solidFill>
                          <a:effectLst/>
                        </a:rPr>
                        <a:t>10</a:t>
                      </a:r>
                      <a:endParaRPr lang="en-US" sz="1800" b="1" i="0" u="none" strike="noStrike">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dirty="0">
                          <a:effectLst/>
                        </a:rPr>
                        <a:t>GMO free certificate not submitted</a:t>
                      </a:r>
                      <a:endParaRPr lang="en-US" sz="1800" b="0" i="0" u="none" strike="noStrike" dirty="0">
                        <a:solidFill>
                          <a:srgbClr val="000000"/>
                        </a:solidFill>
                        <a:effectLst/>
                        <a:latin typeface="Verdana"/>
                      </a:endParaRPr>
                    </a:p>
                  </a:txBody>
                  <a:tcPr marL="5700" marR="5700" marT="5700" marB="0" anchor="ctr"/>
                </a:tc>
                <a:tc>
                  <a:txBody>
                    <a:bodyPr/>
                    <a:lstStyle/>
                    <a:p>
                      <a:pPr algn="ctr" fontAlgn="ctr"/>
                      <a:r>
                        <a:rPr lang="en-US" sz="1800" u="none" strike="noStrike">
                          <a:effectLst/>
                        </a:rPr>
                        <a:t>8</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33</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20,287</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10"/>
                  </a:ext>
                </a:extLst>
              </a:tr>
              <a:tr h="296743">
                <a:tc>
                  <a:txBody>
                    <a:bodyPr/>
                    <a:lstStyle/>
                    <a:p>
                      <a:pPr algn="ctr" fontAlgn="ctr"/>
                      <a:r>
                        <a:rPr lang="en-US" sz="1800" b="1" u="none" strike="noStrike">
                          <a:solidFill>
                            <a:schemeClr val="bg1"/>
                          </a:solidFill>
                          <a:effectLst/>
                        </a:rPr>
                        <a:t>11</a:t>
                      </a:r>
                      <a:endParaRPr lang="en-US" sz="1800" b="1" i="0" u="none" strike="noStrike">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dirty="0">
                          <a:effectLst/>
                        </a:rPr>
                        <a:t>Ingredients are not declared</a:t>
                      </a:r>
                      <a:endParaRPr lang="en-US" sz="1800" b="0" i="0" u="none" strike="noStrike" dirty="0">
                        <a:solidFill>
                          <a:srgbClr val="000000"/>
                        </a:solidFill>
                        <a:effectLst/>
                        <a:latin typeface="Verdana"/>
                      </a:endParaRPr>
                    </a:p>
                  </a:txBody>
                  <a:tcPr marL="5700" marR="5700" marT="5700" marB="0" anchor="ctr"/>
                </a:tc>
                <a:tc>
                  <a:txBody>
                    <a:bodyPr/>
                    <a:lstStyle/>
                    <a:p>
                      <a:pPr algn="ctr" fontAlgn="ctr"/>
                      <a:r>
                        <a:rPr lang="en-US" sz="1800" u="none" strike="noStrike">
                          <a:effectLst/>
                        </a:rPr>
                        <a:t>4</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18</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1,025</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11"/>
                  </a:ext>
                </a:extLst>
              </a:tr>
              <a:tr h="296743">
                <a:tc>
                  <a:txBody>
                    <a:bodyPr/>
                    <a:lstStyle/>
                    <a:p>
                      <a:pPr algn="ctr" fontAlgn="ctr"/>
                      <a:r>
                        <a:rPr lang="en-US" sz="1800" b="1" u="none" strike="noStrike">
                          <a:solidFill>
                            <a:schemeClr val="bg1"/>
                          </a:solidFill>
                          <a:effectLst/>
                        </a:rPr>
                        <a:t>12</a:t>
                      </a:r>
                      <a:endParaRPr lang="en-US" sz="1800" b="1" i="0" u="none" strike="noStrike">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dirty="0">
                          <a:effectLst/>
                        </a:rPr>
                        <a:t>Exceeding shelf life</a:t>
                      </a:r>
                      <a:endParaRPr lang="en-US" sz="1800" b="0" i="0" u="none" strike="noStrike" dirty="0">
                        <a:solidFill>
                          <a:srgbClr val="000000"/>
                        </a:solidFill>
                        <a:effectLst/>
                        <a:latin typeface="Verdana"/>
                      </a:endParaRPr>
                    </a:p>
                  </a:txBody>
                  <a:tcPr marL="5700" marR="5700" marT="5700" marB="0" anchor="ctr"/>
                </a:tc>
                <a:tc>
                  <a:txBody>
                    <a:bodyPr/>
                    <a:lstStyle/>
                    <a:p>
                      <a:pPr algn="ctr" fontAlgn="ctr"/>
                      <a:r>
                        <a:rPr lang="en-US" sz="1800" u="none" strike="noStrike">
                          <a:effectLst/>
                        </a:rPr>
                        <a:t>14</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17</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283,314</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12"/>
                  </a:ext>
                </a:extLst>
              </a:tr>
              <a:tr h="296743">
                <a:tc>
                  <a:txBody>
                    <a:bodyPr/>
                    <a:lstStyle/>
                    <a:p>
                      <a:pPr algn="ctr" fontAlgn="ctr"/>
                      <a:r>
                        <a:rPr lang="en-US" sz="1800" b="1" u="none" strike="noStrike" dirty="0">
                          <a:solidFill>
                            <a:schemeClr val="bg1"/>
                          </a:solidFill>
                          <a:effectLst/>
                        </a:rPr>
                        <a:t>13</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dirty="0">
                          <a:effectLst/>
                        </a:rPr>
                        <a:t>Medical claim declared</a:t>
                      </a:r>
                      <a:endParaRPr lang="en-US" sz="1800" b="0" i="0" u="none" strike="noStrike" dirty="0">
                        <a:solidFill>
                          <a:srgbClr val="000000"/>
                        </a:solidFill>
                        <a:effectLst/>
                        <a:latin typeface="Verdana"/>
                      </a:endParaRPr>
                    </a:p>
                  </a:txBody>
                  <a:tcPr marL="5700" marR="5700" marT="5700" marB="0" anchor="ctr"/>
                </a:tc>
                <a:tc>
                  <a:txBody>
                    <a:bodyPr/>
                    <a:lstStyle/>
                    <a:p>
                      <a:pPr algn="ctr" fontAlgn="ctr"/>
                      <a:r>
                        <a:rPr lang="en-US" sz="1800" u="none" strike="noStrike">
                          <a:effectLst/>
                        </a:rPr>
                        <a:t>2</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16</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4,837</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13"/>
                  </a:ext>
                </a:extLst>
              </a:tr>
              <a:tr h="296743">
                <a:tc>
                  <a:txBody>
                    <a:bodyPr/>
                    <a:lstStyle/>
                    <a:p>
                      <a:pPr algn="ctr" fontAlgn="ctr"/>
                      <a:r>
                        <a:rPr lang="en-US" sz="1800" b="1" u="none" strike="noStrike" dirty="0">
                          <a:solidFill>
                            <a:schemeClr val="bg1"/>
                          </a:solidFill>
                          <a:effectLst/>
                        </a:rPr>
                        <a:t>14</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dirty="0">
                          <a:effectLst/>
                        </a:rPr>
                        <a:t>Production date is not declared</a:t>
                      </a:r>
                      <a:endParaRPr lang="en-US" sz="1800" b="0" i="0" u="none" strike="noStrike" dirty="0">
                        <a:solidFill>
                          <a:srgbClr val="000000"/>
                        </a:solidFill>
                        <a:effectLst/>
                        <a:latin typeface="Verdana"/>
                      </a:endParaRPr>
                    </a:p>
                  </a:txBody>
                  <a:tcPr marL="5700" marR="5700" marT="5700" marB="0" anchor="ctr"/>
                </a:tc>
                <a:tc>
                  <a:txBody>
                    <a:bodyPr/>
                    <a:lstStyle/>
                    <a:p>
                      <a:pPr algn="ctr" fontAlgn="ctr"/>
                      <a:r>
                        <a:rPr lang="en-US" sz="1800" u="none" strike="noStrike">
                          <a:effectLst/>
                        </a:rPr>
                        <a:t>4</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11</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3,080</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14"/>
                  </a:ext>
                </a:extLst>
              </a:tr>
              <a:tr h="296743">
                <a:tc>
                  <a:txBody>
                    <a:bodyPr/>
                    <a:lstStyle/>
                    <a:p>
                      <a:pPr algn="ctr" fontAlgn="ctr"/>
                      <a:r>
                        <a:rPr lang="en-US" sz="1800" b="1" u="none" strike="noStrike" dirty="0">
                          <a:solidFill>
                            <a:schemeClr val="bg1"/>
                          </a:solidFill>
                          <a:effectLst/>
                        </a:rPr>
                        <a:t>15</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dirty="0">
                          <a:effectLst/>
                        </a:rPr>
                        <a:t>Unspecified food ingredients</a:t>
                      </a:r>
                      <a:endParaRPr lang="en-US" sz="1800" b="0" i="0" u="none" strike="noStrike" dirty="0">
                        <a:solidFill>
                          <a:srgbClr val="000000"/>
                        </a:solidFill>
                        <a:effectLst/>
                        <a:latin typeface="Verdana"/>
                      </a:endParaRPr>
                    </a:p>
                  </a:txBody>
                  <a:tcPr marL="5700" marR="5700" marT="5700" marB="0" anchor="ctr"/>
                </a:tc>
                <a:tc>
                  <a:txBody>
                    <a:bodyPr/>
                    <a:lstStyle/>
                    <a:p>
                      <a:pPr algn="ctr" fontAlgn="ctr"/>
                      <a:r>
                        <a:rPr lang="en-US" sz="1800" u="none" strike="noStrike">
                          <a:effectLst/>
                        </a:rPr>
                        <a:t>3</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8</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772</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15"/>
                  </a:ext>
                </a:extLst>
              </a:tr>
              <a:tr h="296743">
                <a:tc>
                  <a:txBody>
                    <a:bodyPr/>
                    <a:lstStyle/>
                    <a:p>
                      <a:pPr algn="ctr" fontAlgn="ctr"/>
                      <a:r>
                        <a:rPr lang="en-US" sz="1800" b="1" u="none" strike="noStrike" dirty="0">
                          <a:solidFill>
                            <a:schemeClr val="bg1"/>
                          </a:solidFill>
                          <a:effectLst/>
                        </a:rPr>
                        <a:t>16</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dirty="0">
                          <a:effectLst/>
                        </a:rPr>
                        <a:t>Label is on easily removable sticker</a:t>
                      </a:r>
                      <a:endParaRPr lang="en-US" sz="1800" b="0" i="0" u="none" strike="noStrike" dirty="0">
                        <a:solidFill>
                          <a:srgbClr val="000000"/>
                        </a:solidFill>
                        <a:effectLst/>
                        <a:latin typeface="Verdana"/>
                      </a:endParaRPr>
                    </a:p>
                  </a:txBody>
                  <a:tcPr marL="5700" marR="5700" marT="5700" marB="0" anchor="ctr"/>
                </a:tc>
                <a:tc>
                  <a:txBody>
                    <a:bodyPr/>
                    <a:lstStyle/>
                    <a:p>
                      <a:pPr algn="ctr" fontAlgn="ctr"/>
                      <a:r>
                        <a:rPr lang="en-US" sz="1800" u="none" strike="noStrike">
                          <a:effectLst/>
                        </a:rPr>
                        <a:t>6</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8</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98,235</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16"/>
                  </a:ext>
                </a:extLst>
              </a:tr>
              <a:tr h="296743">
                <a:tc>
                  <a:txBody>
                    <a:bodyPr/>
                    <a:lstStyle/>
                    <a:p>
                      <a:pPr algn="ctr" fontAlgn="ctr"/>
                      <a:r>
                        <a:rPr lang="en-US" sz="1800" b="1" u="none" strike="noStrike" dirty="0">
                          <a:solidFill>
                            <a:schemeClr val="bg1"/>
                          </a:solidFill>
                          <a:effectLst/>
                        </a:rPr>
                        <a:t>17</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dirty="0">
                          <a:effectLst/>
                        </a:rPr>
                        <a:t>Laboratory result is unfit</a:t>
                      </a:r>
                      <a:endParaRPr lang="en-US" sz="1800" b="0" i="0" u="none" strike="noStrike" dirty="0">
                        <a:solidFill>
                          <a:srgbClr val="000000"/>
                        </a:solidFill>
                        <a:effectLst/>
                        <a:latin typeface="Verdana"/>
                      </a:endParaRPr>
                    </a:p>
                  </a:txBody>
                  <a:tcPr marL="5700" marR="5700" marT="5700" marB="0" anchor="ctr"/>
                </a:tc>
                <a:tc>
                  <a:txBody>
                    <a:bodyPr/>
                    <a:lstStyle/>
                    <a:p>
                      <a:pPr algn="ctr" fontAlgn="ctr"/>
                      <a:r>
                        <a:rPr lang="en-US" sz="1800" u="none" strike="noStrike">
                          <a:effectLst/>
                        </a:rPr>
                        <a:t>7</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7</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32,774</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17"/>
                  </a:ext>
                </a:extLst>
              </a:tr>
              <a:tr h="296743">
                <a:tc>
                  <a:txBody>
                    <a:bodyPr/>
                    <a:lstStyle/>
                    <a:p>
                      <a:pPr algn="ctr" fontAlgn="ctr"/>
                      <a:r>
                        <a:rPr lang="en-US" sz="1800" b="1" u="none" strike="noStrike" dirty="0">
                          <a:solidFill>
                            <a:schemeClr val="bg1"/>
                          </a:solidFill>
                          <a:effectLst/>
                        </a:rPr>
                        <a:t>19</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a:effectLst/>
                        </a:rPr>
                        <a:t>Country of origin is not declared</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5</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7</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1,099</a:t>
                      </a:r>
                      <a:endParaRPr lang="en-US" sz="1800" b="0" i="0" u="none" strike="noStrike">
                        <a:solidFill>
                          <a:srgbClr val="000000"/>
                        </a:solidFill>
                        <a:effectLst/>
                        <a:latin typeface="Verdana"/>
                      </a:endParaRPr>
                    </a:p>
                  </a:txBody>
                  <a:tcPr marL="5700" marR="5700" marT="5700" marB="0" anchor="ctr"/>
                </a:tc>
                <a:extLst>
                  <a:ext uri="{0D108BD9-81ED-4DB2-BD59-A6C34878D82A}">
                    <a16:rowId xmlns:a16="http://schemas.microsoft.com/office/drawing/2014/main" xmlns="" val="10018"/>
                  </a:ext>
                </a:extLst>
              </a:tr>
              <a:tr h="296743">
                <a:tc>
                  <a:txBody>
                    <a:bodyPr/>
                    <a:lstStyle/>
                    <a:p>
                      <a:pPr algn="ctr" fontAlgn="ctr"/>
                      <a:r>
                        <a:rPr lang="en-US" sz="1800" b="1" u="none" strike="noStrike" dirty="0">
                          <a:solidFill>
                            <a:schemeClr val="bg1"/>
                          </a:solidFill>
                          <a:effectLst/>
                        </a:rPr>
                        <a:t>20</a:t>
                      </a:r>
                      <a:endParaRPr lang="en-US" sz="1800" b="1" i="0" u="none" strike="noStrike" dirty="0">
                        <a:solidFill>
                          <a:schemeClr val="bg1"/>
                        </a:solidFill>
                        <a:effectLst/>
                        <a:latin typeface="Verdana"/>
                      </a:endParaRPr>
                    </a:p>
                  </a:txBody>
                  <a:tcPr marL="5700" marR="5700" marT="5700" marB="0" anchor="ctr">
                    <a:solidFill>
                      <a:schemeClr val="accent5">
                        <a:lumMod val="75000"/>
                      </a:schemeClr>
                    </a:solidFill>
                  </a:tcPr>
                </a:tc>
                <a:tc>
                  <a:txBody>
                    <a:bodyPr/>
                    <a:lstStyle/>
                    <a:p>
                      <a:pPr algn="l" fontAlgn="ctr"/>
                      <a:r>
                        <a:rPr lang="en-US" sz="1800" u="none" strike="noStrike" dirty="0">
                          <a:effectLst/>
                        </a:rPr>
                        <a:t>Halal Certificate not Submitted</a:t>
                      </a:r>
                      <a:endParaRPr lang="en-US" sz="1800" b="0" i="0" u="none" strike="noStrike" dirty="0">
                        <a:solidFill>
                          <a:srgbClr val="000000"/>
                        </a:solidFill>
                        <a:effectLst/>
                        <a:latin typeface="Verdana"/>
                      </a:endParaRPr>
                    </a:p>
                  </a:txBody>
                  <a:tcPr marL="5700" marR="5700" marT="5700" marB="0" anchor="ctr"/>
                </a:tc>
                <a:tc>
                  <a:txBody>
                    <a:bodyPr/>
                    <a:lstStyle/>
                    <a:p>
                      <a:pPr algn="ctr" fontAlgn="ctr"/>
                      <a:r>
                        <a:rPr lang="en-US" sz="1800" u="none" strike="noStrike">
                          <a:effectLst/>
                        </a:rPr>
                        <a:t>3</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a:effectLst/>
                        </a:rPr>
                        <a:t>7</a:t>
                      </a:r>
                      <a:endParaRPr lang="en-US" sz="1800" b="0" i="0" u="none" strike="noStrike">
                        <a:solidFill>
                          <a:srgbClr val="000000"/>
                        </a:solidFill>
                        <a:effectLst/>
                        <a:latin typeface="Verdana"/>
                      </a:endParaRPr>
                    </a:p>
                  </a:txBody>
                  <a:tcPr marL="5700" marR="5700" marT="5700" marB="0" anchor="ctr"/>
                </a:tc>
                <a:tc>
                  <a:txBody>
                    <a:bodyPr/>
                    <a:lstStyle/>
                    <a:p>
                      <a:pPr algn="ctr" fontAlgn="ctr"/>
                      <a:r>
                        <a:rPr lang="en-US" sz="1800" u="none" strike="noStrike" dirty="0">
                          <a:effectLst/>
                        </a:rPr>
                        <a:t>436</a:t>
                      </a:r>
                      <a:endParaRPr lang="en-US" sz="1800" b="0" i="0" u="none" strike="noStrike" dirty="0">
                        <a:solidFill>
                          <a:srgbClr val="000000"/>
                        </a:solidFill>
                        <a:effectLst/>
                        <a:latin typeface="Verdana"/>
                      </a:endParaRPr>
                    </a:p>
                  </a:txBody>
                  <a:tcPr marL="5700" marR="5700" marT="5700" marB="0" anchor="ctr"/>
                </a:tc>
                <a:extLst>
                  <a:ext uri="{0D108BD9-81ED-4DB2-BD59-A6C34878D82A}">
                    <a16:rowId xmlns:a16="http://schemas.microsoft.com/office/drawing/2014/main" xmlns="" val="1001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right)">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17</a:t>
            </a:r>
            <a:endParaRPr lang="en-US" sz="2600" b="1" dirty="0">
              <a:solidFill>
                <a:srgbClr val="058C8E"/>
              </a:solidFill>
              <a:latin typeface="+mj-lt"/>
              <a:ea typeface="+mj-ea"/>
              <a:cs typeface="+mj-cs"/>
            </a:endParaRPr>
          </a:p>
        </p:txBody>
      </p:sp>
      <p:sp>
        <p:nvSpPr>
          <p:cNvPr id="12" name="Title 1"/>
          <p:cNvSpPr txBox="1">
            <a:spLocks/>
          </p:cNvSpPr>
          <p:nvPr/>
        </p:nvSpPr>
        <p:spPr bwMode="auto">
          <a:xfrm>
            <a:off x="611188" y="260350"/>
            <a:ext cx="7416800" cy="573088"/>
          </a:xfrm>
          <a:prstGeom prst="rect">
            <a:avLst/>
          </a:prstGeom>
          <a:noFill/>
          <a:ln w="9525">
            <a:noFill/>
            <a:miter lim="800000"/>
            <a:headEnd/>
            <a:tailEnd/>
          </a:ln>
        </p:spPr>
        <p:txBody>
          <a:bodyPr anchor="ctr"/>
          <a:lstStyle/>
          <a:p>
            <a:pPr marL="1371600" lvl="2" indent="-457200" eaLnBrk="1" hangingPunct="1">
              <a:buFont typeface="Wingdings" pitchFamily="2" charset="2"/>
              <a:buChar char="q"/>
            </a:pPr>
            <a:r>
              <a:rPr lang="en-US" sz="2800" b="1">
                <a:solidFill>
                  <a:schemeClr val="bg1"/>
                </a:solidFill>
              </a:rPr>
              <a:t>Sri Lanka- Group Contravention  2016</a:t>
            </a:r>
          </a:p>
        </p:txBody>
      </p:sp>
      <p:graphicFrame>
        <p:nvGraphicFramePr>
          <p:cNvPr id="7" name="Chart 6"/>
          <p:cNvGraphicFramePr>
            <a:graphicFrameLocks/>
          </p:cNvGraphicFramePr>
          <p:nvPr/>
        </p:nvGraphicFramePr>
        <p:xfrm>
          <a:off x="4556" y="993682"/>
          <a:ext cx="9139444" cy="531563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right)">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15</a:t>
            </a:r>
            <a:endParaRPr lang="en-US" sz="2600" b="1" dirty="0">
              <a:solidFill>
                <a:srgbClr val="058C8E"/>
              </a:solidFill>
              <a:latin typeface="+mj-lt"/>
              <a:ea typeface="+mj-ea"/>
              <a:cs typeface="+mj-cs"/>
            </a:endParaRPr>
          </a:p>
        </p:txBody>
      </p:sp>
      <p:sp>
        <p:nvSpPr>
          <p:cNvPr id="8" name="TextBox 7"/>
          <p:cNvSpPr txBox="1">
            <a:spLocks noChangeArrowheads="1"/>
          </p:cNvSpPr>
          <p:nvPr/>
        </p:nvSpPr>
        <p:spPr bwMode="auto">
          <a:xfrm>
            <a:off x="65088" y="2352675"/>
            <a:ext cx="8970962" cy="708025"/>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ar-AE" sz="4000" b="1">
                <a:hlinkClick r:id="rId4" action="ppaction://hlinkfile"/>
              </a:rPr>
              <a:t> </a:t>
            </a:r>
            <a:r>
              <a:rPr lang="en-US" sz="4000" b="1">
                <a:hlinkClick r:id="rId4" action="ppaction://hlinkfile"/>
              </a:rPr>
              <a:t>Inspection results / Sampling results</a:t>
            </a:r>
            <a:r>
              <a:rPr lang="ar-AE" sz="4000" b="1">
                <a:hlinkClick r:id="rId4" action="ppaction://hlinkfile"/>
              </a:rPr>
              <a:t>.</a:t>
            </a:r>
            <a:endParaRPr lang="en-US" sz="4000" b="1"/>
          </a:p>
        </p:txBody>
      </p:sp>
      <p:pic>
        <p:nvPicPr>
          <p:cNvPr id="9" name="Picture 2" descr="C:\Users\amabouraia\Desktop\dow.gif"/>
          <p:cNvPicPr>
            <a:picLocks noChangeAspect="1" noChangeArrowheads="1" noCrop="1"/>
          </p:cNvPicPr>
          <p:nvPr/>
        </p:nvPicPr>
        <p:blipFill>
          <a:blip r:embed="rId5"/>
          <a:srcRect/>
          <a:stretch>
            <a:fillRect/>
          </a:stretch>
        </p:blipFill>
        <p:spPr bwMode="auto">
          <a:xfrm>
            <a:off x="3200400" y="1447800"/>
            <a:ext cx="2381250" cy="762000"/>
          </a:xfrm>
          <a:prstGeom prst="rect">
            <a:avLst/>
          </a:prstGeom>
          <a:noFill/>
          <a:ln w="9525">
            <a:noFill/>
            <a:miter lim="800000"/>
            <a:headEnd/>
            <a:tailEnd/>
          </a:ln>
        </p:spPr>
      </p:pic>
      <p:pic>
        <p:nvPicPr>
          <p:cNvPr id="10" name="Picture 2" descr="C:\Users\amabouraia\Desktop\صور\inspection-clipart-production_inspection_T.png"/>
          <p:cNvPicPr>
            <a:picLocks noChangeAspect="1" noChangeArrowheads="1"/>
          </p:cNvPicPr>
          <p:nvPr/>
        </p:nvPicPr>
        <p:blipFill>
          <a:blip r:embed="rId6"/>
          <a:srcRect/>
          <a:stretch>
            <a:fillRect/>
          </a:stretch>
        </p:blipFill>
        <p:spPr bwMode="auto">
          <a:xfrm>
            <a:off x="2740025" y="3060700"/>
            <a:ext cx="3848100" cy="3257550"/>
          </a:xfrm>
          <a:prstGeom prst="rect">
            <a:avLst/>
          </a:prstGeom>
          <a:noFill/>
          <a:ln w="9525">
            <a:noFill/>
            <a:miter lim="800000"/>
            <a:headEnd/>
            <a:tailEnd/>
          </a:ln>
        </p:spPr>
      </p:pic>
      <p:pic>
        <p:nvPicPr>
          <p:cNvPr id="11" name="Picture 3" descr="C:\Users\amabouraia\Desktop\صور\inspection-png-7.jpg"/>
          <p:cNvPicPr>
            <a:picLocks noChangeAspect="1" noChangeArrowheads="1"/>
          </p:cNvPicPr>
          <p:nvPr/>
        </p:nvPicPr>
        <p:blipFill>
          <a:blip r:embed="rId7"/>
          <a:srcRect/>
          <a:stretch>
            <a:fillRect/>
          </a:stretch>
        </p:blipFill>
        <p:spPr bwMode="auto">
          <a:xfrm>
            <a:off x="7904163" y="1603375"/>
            <a:ext cx="1004887" cy="749300"/>
          </a:xfrm>
          <a:prstGeom prst="rect">
            <a:avLst/>
          </a:prstGeom>
          <a:noFill/>
          <a:ln w="9525">
            <a:noFill/>
            <a:miter lim="800000"/>
            <a:headEnd/>
            <a:tailEnd/>
          </a:ln>
        </p:spPr>
      </p:pic>
      <p:sp>
        <p:nvSpPr>
          <p:cNvPr id="12" name="Title 1"/>
          <p:cNvSpPr txBox="1">
            <a:spLocks/>
          </p:cNvSpPr>
          <p:nvPr/>
        </p:nvSpPr>
        <p:spPr bwMode="auto">
          <a:xfrm>
            <a:off x="385763" y="260350"/>
            <a:ext cx="8010525" cy="573088"/>
          </a:xfrm>
          <a:prstGeom prst="rect">
            <a:avLst/>
          </a:prstGeom>
          <a:noFill/>
          <a:ln w="9525">
            <a:noFill/>
            <a:miter lim="800000"/>
            <a:headEnd/>
            <a:tailEnd/>
          </a:ln>
        </p:spPr>
        <p:txBody>
          <a:bodyPr anchor="ctr"/>
          <a:lstStyle/>
          <a:p>
            <a:pPr marL="1371600" lvl="2" indent="-457200" eaLnBrk="1" hangingPunct="1">
              <a:buFont typeface="Wingdings" pitchFamily="2" charset="2"/>
              <a:buChar char="q"/>
            </a:pPr>
            <a:r>
              <a:rPr lang="en-US" sz="4400" b="1">
                <a:solidFill>
                  <a:schemeClr val="bg1"/>
                </a:solidFill>
              </a:rPr>
              <a:t> Sri Lanka </a:t>
            </a:r>
            <a:r>
              <a:rPr lang="ar-AE" sz="4400" b="1">
                <a:solidFill>
                  <a:schemeClr val="bg1"/>
                </a:solidFill>
              </a:rPr>
              <a:t>-</a:t>
            </a:r>
            <a:r>
              <a:rPr lang="en-US" sz="4400" b="1">
                <a:solidFill>
                  <a:schemeClr val="bg1"/>
                </a:solidFill>
              </a:rPr>
              <a:t>Statistic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right)">
                                      <p:cBhvr>
                                        <p:cTn id="3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amabouraia\Desktop\صور\wez.jpeg"/>
          <p:cNvPicPr>
            <a:picLocks noChangeAspect="1" noChangeArrowheads="1"/>
          </p:cNvPicPr>
          <p:nvPr/>
        </p:nvPicPr>
        <p:blipFill>
          <a:blip r:embed="rId2"/>
          <a:srcRect/>
          <a:stretch>
            <a:fillRect/>
          </a:stretch>
        </p:blipFill>
        <p:spPr bwMode="auto">
          <a:xfrm>
            <a:off x="3171825" y="3648075"/>
            <a:ext cx="3997325" cy="3240088"/>
          </a:xfrm>
          <a:prstGeom prst="rect">
            <a:avLst/>
          </a:prstGeom>
          <a:noFill/>
          <a:ln w="9525">
            <a:noFill/>
            <a:miter lim="800000"/>
            <a:headEnd/>
            <a:tailEnd/>
          </a:ln>
        </p:spPr>
      </p:pic>
      <p:pic>
        <p:nvPicPr>
          <p:cNvPr id="2051"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2052" name="Picture 4" descr="C:\Users\saba\Desktop\DM Coporate powerpoint\silde 2\slide2-13.png"/>
          <p:cNvPicPr>
            <a:picLocks noChangeAspect="1" noChangeArrowheads="1"/>
          </p:cNvPicPr>
          <p:nvPr/>
        </p:nvPicPr>
        <p:blipFill>
          <a:blip r:embed="rId4"/>
          <a:srcRect/>
          <a:stretch>
            <a:fillRect/>
          </a:stretch>
        </p:blipFill>
        <p:spPr bwMode="auto">
          <a:xfrm>
            <a:off x="415925" y="0"/>
            <a:ext cx="8555038" cy="971550"/>
          </a:xfrm>
          <a:prstGeom prst="rect">
            <a:avLst/>
          </a:prstGeom>
          <a:noFill/>
          <a:ln w="9525">
            <a:noFill/>
            <a:miter lim="800000"/>
            <a:headEnd/>
            <a:tailEnd/>
          </a:ln>
        </p:spPr>
      </p:pic>
      <p:sp>
        <p:nvSpPr>
          <p:cNvPr id="16"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ar-AE" sz="2600" b="1" dirty="0">
                <a:solidFill>
                  <a:srgbClr val="058C8E"/>
                </a:solidFill>
                <a:latin typeface="+mn-lt"/>
              </a:rPr>
              <a:t>01</a:t>
            </a:r>
            <a:endParaRPr lang="en-US" sz="2600" b="1" dirty="0">
              <a:solidFill>
                <a:srgbClr val="058C8E"/>
              </a:solidFill>
              <a:latin typeface="+mj-lt"/>
              <a:ea typeface="+mj-ea"/>
              <a:cs typeface="+mj-cs"/>
            </a:endParaRPr>
          </a:p>
        </p:txBody>
      </p:sp>
      <p:sp>
        <p:nvSpPr>
          <p:cNvPr id="8" name="Rectangle 7"/>
          <p:cNvSpPr/>
          <p:nvPr/>
        </p:nvSpPr>
        <p:spPr>
          <a:xfrm>
            <a:off x="263628" y="1124744"/>
            <a:ext cx="7891519"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en-US" sz="3200" b="1" u="sng" spc="50" dirty="0">
                <a:ln w="11430"/>
                <a:solidFill>
                  <a:schemeClr val="accent5">
                    <a:lumMod val="75000"/>
                  </a:schemeClr>
                </a:solidFill>
                <a:effectLst>
                  <a:outerShdw blurRad="76200" dist="50800" dir="5400000" algn="tl" rotWithShape="0">
                    <a:srgbClr val="000000">
                      <a:alpha val="65000"/>
                    </a:srgbClr>
                  </a:outerShdw>
                </a:effectLst>
                <a:latin typeface="+mn-lt"/>
              </a:rPr>
              <a:t>Definition Control Of Food From The Source</a:t>
            </a:r>
            <a:endParaRPr lang="en-US" sz="3200" b="1" spc="50" dirty="0">
              <a:ln w="11430"/>
              <a:solidFill>
                <a:schemeClr val="accent5">
                  <a:lumMod val="75000"/>
                </a:schemeClr>
              </a:solidFill>
              <a:effectLst>
                <a:outerShdw blurRad="76200" dist="50800" dir="5400000" algn="tl" rotWithShape="0">
                  <a:srgbClr val="000000">
                    <a:alpha val="65000"/>
                  </a:srgbClr>
                </a:outerShdw>
              </a:effectLst>
              <a:latin typeface="+mn-lt"/>
            </a:endParaRPr>
          </a:p>
        </p:txBody>
      </p:sp>
      <p:sp>
        <p:nvSpPr>
          <p:cNvPr id="9" name="TextBox 8"/>
          <p:cNvSpPr txBox="1">
            <a:spLocks noChangeArrowheads="1"/>
          </p:cNvSpPr>
          <p:nvPr/>
        </p:nvSpPr>
        <p:spPr bwMode="auto">
          <a:xfrm>
            <a:off x="482600" y="1989138"/>
            <a:ext cx="8266113" cy="2308225"/>
          </a:xfrm>
          <a:prstGeom prst="rect">
            <a:avLst/>
          </a:prstGeom>
          <a:noFill/>
          <a:ln w="9525">
            <a:noFill/>
            <a:miter lim="800000"/>
            <a:headEnd/>
            <a:tailEnd/>
          </a:ln>
        </p:spPr>
        <p:txBody>
          <a:bodyPr>
            <a:spAutoFit/>
          </a:bodyPr>
          <a:lstStyle/>
          <a:p>
            <a:pPr marL="285750" indent="-285750" eaLnBrk="1" hangingPunct="1">
              <a:buFont typeface="Wingdings" pitchFamily="2" charset="2"/>
              <a:buChar char="ü"/>
            </a:pPr>
            <a:r>
              <a:rPr lang="en-US" sz="2400"/>
              <a:t>An activity carried out by government agencies or authorities to protect consumers and ensure the safety of all food during production, handling, storage, processing and distribution, ensuring their nutritional value and suitability for human consumption; and ensuring their conformity with quality and safety requirements</a:t>
            </a:r>
            <a:r>
              <a:rPr lang="ar-AE" sz="2400"/>
              <a:t>،</a:t>
            </a:r>
            <a:endParaRPr lang="en-US" sz="2400"/>
          </a:p>
        </p:txBody>
      </p:sp>
      <p:sp>
        <p:nvSpPr>
          <p:cNvPr id="2" name="Rectangle 1"/>
          <p:cNvSpPr/>
          <p:nvPr/>
        </p:nvSpPr>
        <p:spPr>
          <a:xfrm>
            <a:off x="1115616" y="198983"/>
            <a:ext cx="6840760" cy="584775"/>
          </a:xfrm>
          <a:prstGeom prst="rect">
            <a:avLst/>
          </a:prstGeom>
          <a:noFill/>
        </p:spPr>
        <p:txBody>
          <a:bodyPr>
            <a:spAutoFit/>
          </a:bodyPr>
          <a:lstStyle/>
          <a:p>
            <a:pPr marL="571500" indent="-571500" algn="ctr" eaLnBrk="1" fontAlgn="auto" hangingPunct="1">
              <a:spcBef>
                <a:spcPts val="0"/>
              </a:spcBef>
              <a:spcAft>
                <a:spcPts val="0"/>
              </a:spcAft>
              <a:buFont typeface="Wingdings" pitchFamily="2" charset="2"/>
              <a:buChar char="q"/>
              <a:defRPr/>
            </a:pP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Control of </a:t>
            </a: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Food From The Source</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pic>
        <p:nvPicPr>
          <p:cNvPr id="1028" name="Picture 4" descr="C:\Users\amabouraia\Desktop\صور\understand.jpg"/>
          <p:cNvPicPr>
            <a:picLocks noChangeAspect="1" noChangeArrowheads="1"/>
          </p:cNvPicPr>
          <p:nvPr/>
        </p:nvPicPr>
        <p:blipFill>
          <a:blip r:embed="rId5"/>
          <a:srcRect/>
          <a:stretch>
            <a:fillRect/>
          </a:stretch>
        </p:blipFill>
        <p:spPr bwMode="auto">
          <a:xfrm>
            <a:off x="65088" y="4283075"/>
            <a:ext cx="1411287" cy="179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right)">
                                      <p:cBhvr>
                                        <p:cTn id="11" dur="500"/>
                                        <p:tgtEl>
                                          <p:spTgt spid="2052"/>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slide(fromBottom)">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16</a:t>
            </a:r>
            <a:endParaRPr lang="en-US" sz="2600" b="1" dirty="0">
              <a:solidFill>
                <a:srgbClr val="058C8E"/>
              </a:solidFill>
              <a:latin typeface="+mj-lt"/>
              <a:ea typeface="+mj-ea"/>
              <a:cs typeface="+mj-cs"/>
            </a:endParaRPr>
          </a:p>
        </p:txBody>
      </p:sp>
      <p:sp>
        <p:nvSpPr>
          <p:cNvPr id="12" name="Title 1"/>
          <p:cNvSpPr txBox="1">
            <a:spLocks/>
          </p:cNvSpPr>
          <p:nvPr/>
        </p:nvSpPr>
        <p:spPr bwMode="auto">
          <a:xfrm>
            <a:off x="684213" y="260350"/>
            <a:ext cx="7127875" cy="573088"/>
          </a:xfrm>
          <a:prstGeom prst="rect">
            <a:avLst/>
          </a:prstGeom>
          <a:noFill/>
          <a:ln w="9525">
            <a:noFill/>
            <a:miter lim="800000"/>
            <a:headEnd/>
            <a:tailEnd/>
          </a:ln>
        </p:spPr>
        <p:txBody>
          <a:bodyPr anchor="ctr"/>
          <a:lstStyle/>
          <a:p>
            <a:pPr marL="1371600" lvl="2" indent="-457200" eaLnBrk="1" hangingPunct="1">
              <a:buFont typeface="Wingdings" pitchFamily="2" charset="2"/>
              <a:buChar char="q"/>
            </a:pPr>
            <a:r>
              <a:rPr lang="en-US" sz="4000" b="1">
                <a:solidFill>
                  <a:schemeClr val="bg1"/>
                </a:solidFill>
              </a:rPr>
              <a:t> Sri Lanka - Statistic 2016</a:t>
            </a:r>
          </a:p>
        </p:txBody>
      </p:sp>
      <p:sp>
        <p:nvSpPr>
          <p:cNvPr id="5" name="TextBox 4"/>
          <p:cNvSpPr txBox="1"/>
          <p:nvPr/>
        </p:nvSpPr>
        <p:spPr>
          <a:xfrm>
            <a:off x="250825" y="1125538"/>
            <a:ext cx="8642350" cy="1106487"/>
          </a:xfrm>
          <a:prstGeom prst="rect">
            <a:avLst/>
          </a:prstGeom>
          <a:noFill/>
        </p:spPr>
        <p:txBody>
          <a:bodyPr>
            <a:spAutoFit/>
          </a:bodyPr>
          <a:lstStyle/>
          <a:p>
            <a:pPr marL="285750" indent="-285750" eaLnBrk="1" fontAlgn="auto" hangingPunct="1">
              <a:spcBef>
                <a:spcPts val="0"/>
              </a:spcBef>
              <a:spcAft>
                <a:spcPts val="0"/>
              </a:spcAft>
              <a:buFont typeface="Wingdings" pitchFamily="2" charset="2"/>
              <a:buChar char="q"/>
              <a:defRPr/>
            </a:pPr>
            <a:r>
              <a:rPr lang="en-US" sz="6600" b="1" dirty="0">
                <a:solidFill>
                  <a:schemeClr val="accent5">
                    <a:lumMod val="50000"/>
                  </a:schemeClr>
                </a:solidFill>
                <a:latin typeface="+mn-lt"/>
              </a:rPr>
              <a:t>Sri Lanka Position </a:t>
            </a:r>
            <a:r>
              <a:rPr lang="en-US" sz="6600" b="1" dirty="0">
                <a:solidFill>
                  <a:schemeClr val="accent5">
                    <a:lumMod val="50000"/>
                  </a:schemeClr>
                </a:solidFill>
                <a:latin typeface="+mn-lt"/>
              </a:rPr>
              <a:t>....</a:t>
            </a:r>
          </a:p>
        </p:txBody>
      </p:sp>
      <p:graphicFrame>
        <p:nvGraphicFramePr>
          <p:cNvPr id="13" name="Diagram 12"/>
          <p:cNvGraphicFramePr/>
          <p:nvPr/>
        </p:nvGraphicFramePr>
        <p:xfrm>
          <a:off x="2109936" y="1988839"/>
          <a:ext cx="5486400" cy="4119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descr="C:\Users\amabouraia\Desktop\صور\fcd_logo.png"/>
          <p:cNvPicPr>
            <a:picLocks noChangeAspect="1" noChangeArrowheads="1"/>
          </p:cNvPicPr>
          <p:nvPr/>
        </p:nvPicPr>
        <p:blipFill>
          <a:blip r:embed="rId8"/>
          <a:srcRect/>
          <a:stretch>
            <a:fillRect/>
          </a:stretch>
        </p:blipFill>
        <p:spPr bwMode="auto">
          <a:xfrm>
            <a:off x="250825" y="2974975"/>
            <a:ext cx="2200275" cy="3133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right)">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anim calcmode="lin" valueType="num">
                                      <p:cBhvr additive="base">
                                        <p:cTn id="30" dur="500" fill="hold"/>
                                        <p:tgtEl>
                                          <p:spTgt spid="4098"/>
                                        </p:tgtEl>
                                        <p:attrNameLst>
                                          <p:attrName>ppt_x</p:attrName>
                                        </p:attrNameLst>
                                      </p:cBhvr>
                                      <p:tavLst>
                                        <p:tav tm="0">
                                          <p:val>
                                            <p:strVal val="#ppt_x"/>
                                          </p:val>
                                        </p:tav>
                                        <p:tav tm="100000">
                                          <p:val>
                                            <p:strVal val="#ppt_x"/>
                                          </p:val>
                                        </p:tav>
                                      </p:tavLst>
                                    </p:anim>
                                    <p:anim calcmode="lin" valueType="num">
                                      <p:cBhvr additive="base">
                                        <p:cTn id="31" dur="500" fill="hold"/>
                                        <p:tgtEl>
                                          <p:spTgt spid="409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Graphic spid="1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34925"/>
          <a:ext cx="9144000" cy="6829425"/>
        </p:xfrm>
        <a:graphic>
          <a:graphicData uri="http://schemas.openxmlformats.org/drawingml/2006/table">
            <a:tbl>
              <a:tblPr>
                <a:tableStyleId>{BDBED569-4797-4DF1-A0F4-6AAB3CD982D8}</a:tableStyleId>
              </a:tblPr>
              <a:tblGrid>
                <a:gridCol w="1060174">
                  <a:extLst>
                    <a:ext uri="{9D8B030D-6E8A-4147-A177-3AD203B41FA5}">
                      <a16:colId xmlns:a16="http://schemas.microsoft.com/office/drawing/2014/main" xmlns="" val="20000"/>
                    </a:ext>
                  </a:extLst>
                </a:gridCol>
                <a:gridCol w="4186127">
                  <a:extLst>
                    <a:ext uri="{9D8B030D-6E8A-4147-A177-3AD203B41FA5}">
                      <a16:colId xmlns:a16="http://schemas.microsoft.com/office/drawing/2014/main" xmlns="" val="20001"/>
                    </a:ext>
                  </a:extLst>
                </a:gridCol>
                <a:gridCol w="3897700">
                  <a:extLst>
                    <a:ext uri="{9D8B030D-6E8A-4147-A177-3AD203B41FA5}">
                      <a16:colId xmlns:a16="http://schemas.microsoft.com/office/drawing/2014/main" xmlns="" val="20002"/>
                    </a:ext>
                  </a:extLst>
                </a:gridCol>
              </a:tblGrid>
              <a:tr h="414296">
                <a:tc>
                  <a:txBody>
                    <a:bodyPr/>
                    <a:lstStyle/>
                    <a:p>
                      <a:pPr algn="ctr" rtl="1" fontAlgn="ctr"/>
                      <a:r>
                        <a:rPr lang="en-US" sz="1800" b="1" u="none" strike="noStrike" dirty="0" smtClean="0">
                          <a:solidFill>
                            <a:schemeClr val="bg1"/>
                          </a:solidFill>
                          <a:effectLst/>
                        </a:rPr>
                        <a:t>S/N</a:t>
                      </a:r>
                      <a:endParaRPr lang="ar-AE"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ctr" rtl="1" fontAlgn="ctr"/>
                      <a:r>
                        <a:rPr lang="en-US" sz="1800" b="1" u="none" strike="noStrike" dirty="0" smtClean="0">
                          <a:solidFill>
                            <a:schemeClr val="bg1"/>
                          </a:solidFill>
                          <a:effectLst/>
                        </a:rPr>
                        <a:t>Country of Origin</a:t>
                      </a:r>
                      <a:endParaRPr lang="en-US" sz="1800" b="1" u="none" strike="noStrike" dirty="0">
                        <a:solidFill>
                          <a:schemeClr val="bg1"/>
                        </a:solidFill>
                        <a:effectLst/>
                      </a:endParaRPr>
                    </a:p>
                  </a:txBody>
                  <a:tcPr marL="0" marR="0" marT="0" marB="0" anchor="ctr">
                    <a:solidFill>
                      <a:schemeClr val="accent5">
                        <a:lumMod val="75000"/>
                      </a:schemeClr>
                    </a:solidFill>
                  </a:tcPr>
                </a:tc>
                <a:tc>
                  <a:txBody>
                    <a:bodyPr/>
                    <a:lstStyle/>
                    <a:p>
                      <a:pPr algn="ctr" rtl="1" fontAlgn="ctr"/>
                      <a:r>
                        <a:rPr lang="en-US" sz="2000" b="1" u="none" strike="noStrike" dirty="0" smtClean="0">
                          <a:solidFill>
                            <a:schemeClr val="bg1"/>
                          </a:solidFill>
                          <a:effectLst/>
                        </a:rPr>
                        <a:t>Number of imported shipments</a:t>
                      </a:r>
                      <a:endParaRPr lang="ar-AE" sz="2000" b="1" i="0" u="none" strike="noStrike" dirty="0">
                        <a:solidFill>
                          <a:schemeClr val="bg1"/>
                        </a:solidFill>
                        <a:effectLst/>
                        <a:latin typeface="+mn-lt"/>
                      </a:endParaRPr>
                    </a:p>
                  </a:txBody>
                  <a:tcPr marL="0" marR="0" marT="0" marB="0" anchor="ctr">
                    <a:solidFill>
                      <a:schemeClr val="accent5">
                        <a:lumMod val="75000"/>
                      </a:schemeClr>
                    </a:solidFill>
                  </a:tcPr>
                </a:tc>
                <a:extLst>
                  <a:ext uri="{0D108BD9-81ED-4DB2-BD59-A6C34878D82A}">
                    <a16:rowId xmlns:a16="http://schemas.microsoft.com/office/drawing/2014/main" xmlns="" val="10000"/>
                  </a:ext>
                </a:extLst>
              </a:tr>
              <a:tr h="327583">
                <a:tc>
                  <a:txBody>
                    <a:bodyPr/>
                    <a:lstStyle/>
                    <a:p>
                      <a:pPr algn="ctr" fontAlgn="ctr"/>
                      <a:r>
                        <a:rPr lang="en-US" sz="1800" b="1" u="none" strike="noStrike" dirty="0">
                          <a:solidFill>
                            <a:schemeClr val="bg1"/>
                          </a:solidFill>
                          <a:effectLst/>
                        </a:rPr>
                        <a:t>1</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India</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71,633</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1"/>
                  </a:ext>
                </a:extLst>
              </a:tr>
              <a:tr h="277482">
                <a:tc>
                  <a:txBody>
                    <a:bodyPr/>
                    <a:lstStyle/>
                    <a:p>
                      <a:pPr algn="ctr" fontAlgn="ctr"/>
                      <a:r>
                        <a:rPr lang="en-US" sz="1800" b="1" u="none" strike="noStrike" dirty="0">
                          <a:solidFill>
                            <a:schemeClr val="bg1"/>
                          </a:solidFill>
                          <a:effectLst/>
                        </a:rPr>
                        <a:t>2</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Oman</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48,387</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2"/>
                  </a:ext>
                </a:extLst>
              </a:tr>
              <a:tr h="298679">
                <a:tc>
                  <a:txBody>
                    <a:bodyPr/>
                    <a:lstStyle/>
                    <a:p>
                      <a:pPr algn="ctr" fontAlgn="ctr"/>
                      <a:r>
                        <a:rPr lang="en-US" sz="1800" b="1" u="none" strike="noStrike" dirty="0">
                          <a:solidFill>
                            <a:schemeClr val="bg1"/>
                          </a:solidFill>
                          <a:effectLst/>
                        </a:rPr>
                        <a:t>3</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Pakistan</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dirty="0">
                          <a:effectLst/>
                        </a:rPr>
                        <a:t>19,739</a:t>
                      </a:r>
                      <a:endParaRPr lang="en-US" sz="1800" b="0" i="0" u="none" strike="noStrike" dirty="0">
                        <a:solidFill>
                          <a:srgbClr val="000000"/>
                        </a:solidFill>
                        <a:effectLst/>
                        <a:latin typeface="Calibri"/>
                      </a:endParaRPr>
                    </a:p>
                  </a:txBody>
                  <a:tcPr marL="0" marR="0" marT="0" marB="0" anchor="ctr"/>
                </a:tc>
                <a:extLst>
                  <a:ext uri="{0D108BD9-81ED-4DB2-BD59-A6C34878D82A}">
                    <a16:rowId xmlns:a16="http://schemas.microsoft.com/office/drawing/2014/main" xmlns="" val="10003"/>
                  </a:ext>
                </a:extLst>
              </a:tr>
              <a:tr h="277482">
                <a:tc>
                  <a:txBody>
                    <a:bodyPr/>
                    <a:lstStyle/>
                    <a:p>
                      <a:pPr algn="ctr" fontAlgn="ctr"/>
                      <a:r>
                        <a:rPr lang="en-US" sz="1800" b="1" u="none" strike="noStrike" dirty="0">
                          <a:solidFill>
                            <a:schemeClr val="bg1"/>
                          </a:solidFill>
                          <a:effectLst/>
                        </a:rPr>
                        <a:t>4</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Egypt</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14,164</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4"/>
                  </a:ext>
                </a:extLst>
              </a:tr>
              <a:tr h="277482">
                <a:tc>
                  <a:txBody>
                    <a:bodyPr/>
                    <a:lstStyle/>
                    <a:p>
                      <a:pPr algn="ctr" fontAlgn="ctr"/>
                      <a:r>
                        <a:rPr lang="en-US" sz="1800" b="1" u="none" strike="noStrike" dirty="0">
                          <a:solidFill>
                            <a:schemeClr val="bg1"/>
                          </a:solidFill>
                          <a:effectLst/>
                        </a:rPr>
                        <a:t>5</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Netherlands</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13,451</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5"/>
                  </a:ext>
                </a:extLst>
              </a:tr>
              <a:tr h="298679">
                <a:tc>
                  <a:txBody>
                    <a:bodyPr/>
                    <a:lstStyle/>
                    <a:p>
                      <a:pPr algn="ctr" fontAlgn="ctr"/>
                      <a:r>
                        <a:rPr lang="en-US" sz="1800" b="1" u="none" strike="noStrike" dirty="0">
                          <a:solidFill>
                            <a:schemeClr val="bg1"/>
                          </a:solidFill>
                          <a:effectLst/>
                        </a:rPr>
                        <a:t>6</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United States</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11,859</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6"/>
                  </a:ext>
                </a:extLst>
              </a:tr>
              <a:tr h="298679">
                <a:tc>
                  <a:txBody>
                    <a:bodyPr/>
                    <a:lstStyle/>
                    <a:p>
                      <a:pPr algn="ctr" fontAlgn="ctr"/>
                      <a:r>
                        <a:rPr lang="en-US" sz="1800" b="1" u="none" strike="noStrike" dirty="0">
                          <a:solidFill>
                            <a:schemeClr val="bg1"/>
                          </a:solidFill>
                          <a:effectLst/>
                        </a:rPr>
                        <a:t>7</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Australia</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11,528</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7"/>
                  </a:ext>
                </a:extLst>
              </a:tr>
              <a:tr h="298679">
                <a:tc>
                  <a:txBody>
                    <a:bodyPr/>
                    <a:lstStyle/>
                    <a:p>
                      <a:pPr algn="ctr" fontAlgn="ctr"/>
                      <a:r>
                        <a:rPr lang="en-US" sz="1800" b="1" u="none" strike="noStrike" dirty="0">
                          <a:solidFill>
                            <a:schemeClr val="bg1"/>
                          </a:solidFill>
                          <a:effectLst/>
                        </a:rPr>
                        <a:t>8</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China</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8,950</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8"/>
                  </a:ext>
                </a:extLst>
              </a:tr>
              <a:tr h="298679">
                <a:tc>
                  <a:txBody>
                    <a:bodyPr/>
                    <a:lstStyle/>
                    <a:p>
                      <a:pPr algn="ctr" fontAlgn="ctr"/>
                      <a:r>
                        <a:rPr lang="en-US" sz="1800" b="1" u="none" strike="noStrike" dirty="0">
                          <a:solidFill>
                            <a:schemeClr val="bg1"/>
                          </a:solidFill>
                          <a:effectLst/>
                        </a:rPr>
                        <a:t>9</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Iran</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8,642</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9"/>
                  </a:ext>
                </a:extLst>
              </a:tr>
              <a:tr h="298679">
                <a:tc>
                  <a:txBody>
                    <a:bodyPr/>
                    <a:lstStyle/>
                    <a:p>
                      <a:pPr algn="ctr" fontAlgn="ctr"/>
                      <a:r>
                        <a:rPr lang="en-US" sz="1800" b="1" u="none" strike="noStrike" dirty="0">
                          <a:solidFill>
                            <a:schemeClr val="bg1"/>
                          </a:solidFill>
                          <a:effectLst/>
                        </a:rPr>
                        <a:t>10</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Thailand</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8,177</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10"/>
                  </a:ext>
                </a:extLst>
              </a:tr>
              <a:tr h="277482">
                <a:tc>
                  <a:txBody>
                    <a:bodyPr/>
                    <a:lstStyle/>
                    <a:p>
                      <a:pPr algn="ctr" fontAlgn="ctr"/>
                      <a:r>
                        <a:rPr lang="en-US" sz="1800" b="1" u="none" strike="noStrike" dirty="0">
                          <a:solidFill>
                            <a:schemeClr val="bg1"/>
                          </a:solidFill>
                          <a:effectLst/>
                        </a:rPr>
                        <a:t>11</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United Kingdom</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8,001</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11"/>
                  </a:ext>
                </a:extLst>
              </a:tr>
              <a:tr h="298679">
                <a:tc>
                  <a:txBody>
                    <a:bodyPr/>
                    <a:lstStyle/>
                    <a:p>
                      <a:pPr algn="ctr" fontAlgn="ctr"/>
                      <a:r>
                        <a:rPr lang="en-US" sz="1800" b="1" u="none" strike="noStrike" dirty="0">
                          <a:solidFill>
                            <a:schemeClr val="bg1"/>
                          </a:solidFill>
                          <a:effectLst/>
                        </a:rPr>
                        <a:t>12</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dirty="0">
                          <a:effectLst/>
                        </a:rPr>
                        <a:t>Turkey</a:t>
                      </a:r>
                      <a:endParaRPr lang="en-US" sz="1800" b="0" i="0" u="none" strike="noStrike" dirty="0">
                        <a:solidFill>
                          <a:srgbClr val="000000"/>
                        </a:solidFill>
                        <a:effectLst/>
                        <a:latin typeface="Calibri"/>
                      </a:endParaRPr>
                    </a:p>
                  </a:txBody>
                  <a:tcPr marL="0" marR="0" marT="0" marB="0" anchor="ctr"/>
                </a:tc>
                <a:tc>
                  <a:txBody>
                    <a:bodyPr/>
                    <a:lstStyle/>
                    <a:p>
                      <a:pPr algn="ctr" fontAlgn="ctr"/>
                      <a:r>
                        <a:rPr lang="en-US" sz="1800" u="none" strike="noStrike">
                          <a:effectLst/>
                        </a:rPr>
                        <a:t>7,471</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12"/>
                  </a:ext>
                </a:extLst>
              </a:tr>
              <a:tr h="298679">
                <a:tc>
                  <a:txBody>
                    <a:bodyPr/>
                    <a:lstStyle/>
                    <a:p>
                      <a:pPr algn="ctr" fontAlgn="ctr"/>
                      <a:r>
                        <a:rPr lang="en-US" sz="1800" b="1" u="none" strike="noStrike" dirty="0">
                          <a:solidFill>
                            <a:schemeClr val="bg1"/>
                          </a:solidFill>
                          <a:effectLst/>
                        </a:rPr>
                        <a:t>13</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Kenya</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6,892</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13"/>
                  </a:ext>
                </a:extLst>
              </a:tr>
              <a:tr h="277482">
                <a:tc>
                  <a:txBody>
                    <a:bodyPr/>
                    <a:lstStyle/>
                    <a:p>
                      <a:pPr algn="ctr" fontAlgn="ctr"/>
                      <a:r>
                        <a:rPr lang="en-US" sz="1800" b="1" u="none" strike="noStrike" dirty="0">
                          <a:solidFill>
                            <a:schemeClr val="bg1"/>
                          </a:solidFill>
                          <a:effectLst/>
                        </a:rPr>
                        <a:t>14</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Ethiopia</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6,842</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14"/>
                  </a:ext>
                </a:extLst>
              </a:tr>
              <a:tr h="277482">
                <a:tc>
                  <a:txBody>
                    <a:bodyPr/>
                    <a:lstStyle/>
                    <a:p>
                      <a:pPr algn="ctr" fontAlgn="ctr"/>
                      <a:r>
                        <a:rPr lang="en-US" sz="1800" b="1" u="none" strike="noStrike" dirty="0">
                          <a:solidFill>
                            <a:schemeClr val="bg1"/>
                          </a:solidFill>
                          <a:effectLst/>
                        </a:rPr>
                        <a:t>15</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Italy</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6,791</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15"/>
                  </a:ext>
                </a:extLst>
              </a:tr>
              <a:tr h="298679">
                <a:tc>
                  <a:txBody>
                    <a:bodyPr/>
                    <a:lstStyle/>
                    <a:p>
                      <a:pPr algn="ctr" fontAlgn="ctr"/>
                      <a:r>
                        <a:rPr lang="en-US" sz="1800" b="1" u="none" strike="noStrike" dirty="0">
                          <a:solidFill>
                            <a:schemeClr val="bg1"/>
                          </a:solidFill>
                          <a:effectLst/>
                        </a:rPr>
                        <a:t>16</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2000" b="1" u="none" strike="noStrike" dirty="0">
                          <a:solidFill>
                            <a:srgbClr val="FF0000"/>
                          </a:solidFill>
                          <a:effectLst/>
                        </a:rPr>
                        <a:t>Sri Lanka</a:t>
                      </a:r>
                      <a:endParaRPr lang="en-US" sz="2000" b="1" i="0" u="none" strike="noStrike" dirty="0">
                        <a:solidFill>
                          <a:srgbClr val="FF0000"/>
                        </a:solidFill>
                        <a:effectLst/>
                        <a:latin typeface="Calibri"/>
                      </a:endParaRPr>
                    </a:p>
                  </a:txBody>
                  <a:tcPr marL="0" marR="0" marT="0" marB="0" anchor="ctr"/>
                </a:tc>
                <a:tc>
                  <a:txBody>
                    <a:bodyPr/>
                    <a:lstStyle/>
                    <a:p>
                      <a:pPr algn="ctr" fontAlgn="ctr"/>
                      <a:r>
                        <a:rPr lang="en-US" sz="2000" b="1" u="none" strike="noStrike" dirty="0">
                          <a:solidFill>
                            <a:srgbClr val="FF0000"/>
                          </a:solidFill>
                          <a:effectLst/>
                        </a:rPr>
                        <a:t>6,790</a:t>
                      </a:r>
                      <a:endParaRPr lang="en-US" sz="2000" b="1" i="0" u="none" strike="noStrike" dirty="0">
                        <a:solidFill>
                          <a:srgbClr val="FF0000"/>
                        </a:solidFill>
                        <a:effectLst/>
                        <a:latin typeface="Calibri"/>
                      </a:endParaRPr>
                    </a:p>
                  </a:txBody>
                  <a:tcPr marL="0" marR="0" marT="0" marB="0" anchor="ctr"/>
                </a:tc>
                <a:extLst>
                  <a:ext uri="{0D108BD9-81ED-4DB2-BD59-A6C34878D82A}">
                    <a16:rowId xmlns:a16="http://schemas.microsoft.com/office/drawing/2014/main" xmlns="" val="10016"/>
                  </a:ext>
                </a:extLst>
              </a:tr>
              <a:tr h="277482">
                <a:tc>
                  <a:txBody>
                    <a:bodyPr/>
                    <a:lstStyle/>
                    <a:p>
                      <a:pPr algn="ctr" fontAlgn="ctr"/>
                      <a:r>
                        <a:rPr lang="en-US" sz="1800" b="1" u="none" strike="noStrike" dirty="0">
                          <a:solidFill>
                            <a:schemeClr val="bg1"/>
                          </a:solidFill>
                          <a:effectLst/>
                        </a:rPr>
                        <a:t>17</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France</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dirty="0">
                          <a:effectLst/>
                        </a:rPr>
                        <a:t>6,444</a:t>
                      </a:r>
                      <a:endParaRPr lang="en-US" sz="1800" b="0" i="0" u="none" strike="noStrike" dirty="0">
                        <a:solidFill>
                          <a:srgbClr val="000000"/>
                        </a:solidFill>
                        <a:effectLst/>
                        <a:latin typeface="Calibri"/>
                      </a:endParaRPr>
                    </a:p>
                  </a:txBody>
                  <a:tcPr marL="0" marR="0" marT="0" marB="0" anchor="ctr"/>
                </a:tc>
                <a:extLst>
                  <a:ext uri="{0D108BD9-81ED-4DB2-BD59-A6C34878D82A}">
                    <a16:rowId xmlns:a16="http://schemas.microsoft.com/office/drawing/2014/main" xmlns="" val="10017"/>
                  </a:ext>
                </a:extLst>
              </a:tr>
              <a:tr h="277482">
                <a:tc>
                  <a:txBody>
                    <a:bodyPr/>
                    <a:lstStyle/>
                    <a:p>
                      <a:pPr algn="ctr" fontAlgn="ctr"/>
                      <a:r>
                        <a:rPr lang="en-US" sz="1800" b="1" u="none" strike="noStrike" dirty="0">
                          <a:solidFill>
                            <a:schemeClr val="bg1"/>
                          </a:solidFill>
                          <a:effectLst/>
                        </a:rPr>
                        <a:t>18</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dirty="0">
                          <a:effectLst/>
                        </a:rPr>
                        <a:t>South Africa</a:t>
                      </a:r>
                      <a:endParaRPr lang="en-US" sz="1800" b="0" i="0" u="none" strike="noStrike" dirty="0">
                        <a:solidFill>
                          <a:srgbClr val="000000"/>
                        </a:solidFill>
                        <a:effectLst/>
                        <a:latin typeface="Calibri"/>
                      </a:endParaRPr>
                    </a:p>
                  </a:txBody>
                  <a:tcPr marL="0" marR="0" marT="0" marB="0" anchor="ctr"/>
                </a:tc>
                <a:tc>
                  <a:txBody>
                    <a:bodyPr/>
                    <a:lstStyle/>
                    <a:p>
                      <a:pPr algn="ctr" fontAlgn="ctr"/>
                      <a:r>
                        <a:rPr lang="en-US" sz="1800" u="none" strike="noStrike">
                          <a:effectLst/>
                        </a:rPr>
                        <a:t>6,374</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18"/>
                  </a:ext>
                </a:extLst>
              </a:tr>
              <a:tr h="298679">
                <a:tc>
                  <a:txBody>
                    <a:bodyPr/>
                    <a:lstStyle/>
                    <a:p>
                      <a:pPr algn="ctr" fontAlgn="ctr"/>
                      <a:r>
                        <a:rPr lang="en-US" sz="1800" b="1" u="none" strike="noStrike" dirty="0">
                          <a:solidFill>
                            <a:schemeClr val="bg1"/>
                          </a:solidFill>
                          <a:effectLst/>
                        </a:rPr>
                        <a:t>19</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Spain</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6,169</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19"/>
                  </a:ext>
                </a:extLst>
              </a:tr>
              <a:tr h="277482">
                <a:tc>
                  <a:txBody>
                    <a:bodyPr/>
                    <a:lstStyle/>
                    <a:p>
                      <a:pPr algn="ctr" fontAlgn="ctr"/>
                      <a:r>
                        <a:rPr lang="en-US" sz="1800" b="1" u="none" strike="noStrike" dirty="0">
                          <a:solidFill>
                            <a:schemeClr val="bg1"/>
                          </a:solidFill>
                          <a:effectLst/>
                        </a:rPr>
                        <a:t>20</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Brazil</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4,060</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20"/>
                  </a:ext>
                </a:extLst>
              </a:tr>
              <a:tr h="298679">
                <a:tc>
                  <a:txBody>
                    <a:bodyPr/>
                    <a:lstStyle/>
                    <a:p>
                      <a:pPr algn="ctr" fontAlgn="ctr"/>
                      <a:r>
                        <a:rPr lang="en-US" sz="1800" b="1" u="none" strike="noStrike" dirty="0">
                          <a:solidFill>
                            <a:schemeClr val="bg1"/>
                          </a:solidFill>
                          <a:effectLst/>
                        </a:rPr>
                        <a:t>2</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800" u="none" strike="noStrike">
                          <a:effectLst/>
                        </a:rPr>
                        <a:t>Philippines</a:t>
                      </a:r>
                      <a:endParaRPr lang="en-US" sz="1800" b="0" i="0" u="none" strike="noStrike">
                        <a:solidFill>
                          <a:srgbClr val="000000"/>
                        </a:solidFill>
                        <a:effectLst/>
                        <a:latin typeface="Calibri"/>
                      </a:endParaRPr>
                    </a:p>
                  </a:txBody>
                  <a:tcPr marL="0" marR="0" marT="0" marB="0" anchor="ctr"/>
                </a:tc>
                <a:tc>
                  <a:txBody>
                    <a:bodyPr/>
                    <a:lstStyle/>
                    <a:p>
                      <a:pPr algn="ctr" fontAlgn="ctr"/>
                      <a:r>
                        <a:rPr lang="en-US" sz="1800" u="none" strike="noStrike">
                          <a:effectLst/>
                        </a:rPr>
                        <a:t>3,584</a:t>
                      </a:r>
                      <a:endParaRPr lang="en-US" sz="18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21"/>
                  </a:ext>
                </a:extLst>
              </a:tr>
              <a:tr h="298679">
                <a:tc>
                  <a:txBody>
                    <a:bodyPr/>
                    <a:lstStyle/>
                    <a:p>
                      <a:pPr algn="ctr" fontAlgn="ctr"/>
                      <a:r>
                        <a:rPr lang="en-US" sz="1800" b="1" u="none" strike="noStrike" dirty="0">
                          <a:solidFill>
                            <a:schemeClr val="bg1"/>
                          </a:solidFill>
                          <a:effectLst/>
                        </a:rPr>
                        <a:t>26</a:t>
                      </a:r>
                      <a:endParaRPr lang="en-US" sz="18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l" fontAlgn="ctr"/>
                      <a:r>
                        <a:rPr lang="en-US" sz="1600" b="0" u="none" strike="noStrike" dirty="0">
                          <a:solidFill>
                            <a:schemeClr val="tx1"/>
                          </a:solidFill>
                          <a:effectLst/>
                        </a:rPr>
                        <a:t>Malaysia</a:t>
                      </a:r>
                      <a:endParaRPr lang="en-US" sz="1600" b="0" i="0" u="none" strike="noStrike" dirty="0">
                        <a:solidFill>
                          <a:schemeClr val="tx1"/>
                        </a:solidFill>
                        <a:effectLst/>
                        <a:latin typeface="Calibri"/>
                      </a:endParaRPr>
                    </a:p>
                  </a:txBody>
                  <a:tcPr marL="0" marR="0" marT="0" marB="0" anchor="ctr"/>
                </a:tc>
                <a:tc>
                  <a:txBody>
                    <a:bodyPr/>
                    <a:lstStyle/>
                    <a:p>
                      <a:pPr algn="ctr" fontAlgn="ctr"/>
                      <a:r>
                        <a:rPr lang="en-US" sz="1600" b="0" u="none" strike="noStrike" dirty="0">
                          <a:solidFill>
                            <a:schemeClr val="tx1"/>
                          </a:solidFill>
                          <a:effectLst/>
                        </a:rPr>
                        <a:t>3,577</a:t>
                      </a:r>
                      <a:endParaRPr lang="en-US" sz="1600" b="0" i="0" u="none" strike="noStrike" dirty="0">
                        <a:solidFill>
                          <a:schemeClr val="tx1"/>
                        </a:solidFill>
                        <a:effectLst/>
                        <a:latin typeface="Calibri"/>
                      </a:endParaRPr>
                    </a:p>
                  </a:txBody>
                  <a:tcPr marL="0" marR="0" marT="0" marB="0" anchor="ctr"/>
                </a:tc>
                <a:extLst>
                  <a:ext uri="{0D108BD9-81ED-4DB2-BD59-A6C34878D82A}">
                    <a16:rowId xmlns:a16="http://schemas.microsoft.com/office/drawing/2014/main" xmlns="" val="10022"/>
                  </a:ext>
                </a:extLst>
              </a:tr>
            </a:tbl>
          </a:graphicData>
        </a:graphic>
      </p:graphicFrame>
      <p:sp>
        <p:nvSpPr>
          <p:cNvPr id="5" name="Left Arrow 4"/>
          <p:cNvSpPr/>
          <p:nvPr/>
        </p:nvSpPr>
        <p:spPr>
          <a:xfrm>
            <a:off x="2627784" y="4797152"/>
            <a:ext cx="2304256" cy="404664"/>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amabouraia\Desktop\صور\Healthy-Foods-HD-Wallpapers-1-2-1024x554.jpg"/>
          <p:cNvPicPr>
            <a:picLocks noChangeAspect="1" noChangeArrowheads="1"/>
          </p:cNvPicPr>
          <p:nvPr/>
        </p:nvPicPr>
        <p:blipFill>
          <a:blip r:embed="rId2"/>
          <a:srcRect/>
          <a:stretch>
            <a:fillRect/>
          </a:stretch>
        </p:blipFill>
        <p:spPr bwMode="auto">
          <a:xfrm>
            <a:off x="5226050" y="1412875"/>
            <a:ext cx="3771900" cy="2376488"/>
          </a:xfrm>
          <a:prstGeom prst="rect">
            <a:avLst/>
          </a:prstGeom>
          <a:noFill/>
          <a:ln w="9525">
            <a:noFill/>
            <a:miter lim="800000"/>
            <a:headEnd/>
            <a:tailEnd/>
          </a:ln>
        </p:spPr>
      </p:pic>
      <p:pic>
        <p:nvPicPr>
          <p:cNvPr id="3"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4" name="Picture 4" descr="C:\Users\saba\Desktop\DM Coporate powerpoint\silde 2\slide2-13.png"/>
          <p:cNvPicPr>
            <a:picLocks noChangeAspect="1" noChangeArrowheads="1"/>
          </p:cNvPicPr>
          <p:nvPr/>
        </p:nvPicPr>
        <p:blipFill>
          <a:blip r:embed="rId4"/>
          <a:srcRect/>
          <a:stretch>
            <a:fillRect/>
          </a:stretch>
        </p:blipFill>
        <p:spPr bwMode="auto">
          <a:xfrm>
            <a:off x="415925" y="0"/>
            <a:ext cx="8555038" cy="971550"/>
          </a:xfrm>
          <a:prstGeom prst="rect">
            <a:avLst/>
          </a:prstGeom>
          <a:noFill/>
          <a:ln w="9525">
            <a:noFill/>
            <a:miter lim="800000"/>
            <a:headEnd/>
            <a:tailEnd/>
          </a:ln>
        </p:spPr>
      </p:pic>
      <p:sp>
        <p:nvSpPr>
          <p:cNvPr id="5" name="Title 1"/>
          <p:cNvSpPr txBox="1">
            <a:spLocks/>
          </p:cNvSpPr>
          <p:nvPr/>
        </p:nvSpPr>
        <p:spPr bwMode="auto">
          <a:xfrm>
            <a:off x="1403350" y="188913"/>
            <a:ext cx="6624638" cy="685800"/>
          </a:xfrm>
          <a:prstGeom prst="rect">
            <a:avLst/>
          </a:prstGeom>
          <a:noFill/>
          <a:ln w="9525">
            <a:noFill/>
            <a:miter lim="800000"/>
            <a:headEnd/>
            <a:tailEnd/>
          </a:ln>
        </p:spPr>
        <p:txBody>
          <a:bodyPr anchor="ctr"/>
          <a:lstStyle/>
          <a:p>
            <a:pPr algn="ctr" rtl="1" eaLnBrk="1" fontAlgn="ctr" hangingPunct="1"/>
            <a:r>
              <a:rPr lang="en-US" sz="3200" b="1">
                <a:solidFill>
                  <a:schemeClr val="bg1"/>
                </a:solidFill>
              </a:rPr>
              <a:t>Number of imported shipments</a:t>
            </a:r>
            <a:endParaRPr lang="ar-AE" sz="3200" b="1">
              <a:solidFill>
                <a:schemeClr val="bg1"/>
              </a:solidFill>
            </a:endParaRPr>
          </a:p>
        </p:txBody>
      </p:sp>
      <p:sp>
        <p:nvSpPr>
          <p:cNvPr id="6"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18</a:t>
            </a:r>
            <a:endParaRPr lang="en-US" sz="2600" b="1" dirty="0">
              <a:solidFill>
                <a:srgbClr val="058C8E"/>
              </a:solidFill>
              <a:latin typeface="+mj-lt"/>
              <a:ea typeface="+mj-ea"/>
              <a:cs typeface="+mj-cs"/>
            </a:endParaRPr>
          </a:p>
        </p:txBody>
      </p:sp>
      <p:graphicFrame>
        <p:nvGraphicFramePr>
          <p:cNvPr id="9" name="Chart 8"/>
          <p:cNvGraphicFramePr>
            <a:graphicFrameLocks/>
          </p:cNvGraphicFramePr>
          <p:nvPr/>
        </p:nvGraphicFramePr>
        <p:xfrm>
          <a:off x="0" y="946631"/>
          <a:ext cx="9144000" cy="536268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right)">
                                      <p:cBhvr>
                                        <p:cTn id="15" dur="500"/>
                                        <p:tgtEl>
                                          <p:spTgt spid="5">
                                            <p:txEl>
                                              <p:pRg st="0" end="0"/>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slide(fromBottom)">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196"/>
                                        </p:tgtEl>
                                        <p:attrNameLst>
                                          <p:attrName>style.visibility</p:attrName>
                                        </p:attrNameLst>
                                      </p:cBhvr>
                                      <p:to>
                                        <p:strVal val="visible"/>
                                      </p:to>
                                    </p:set>
                                    <p:anim calcmode="lin" valueType="num">
                                      <p:cBhvr additive="base">
                                        <p:cTn id="24" dur="500" fill="hold"/>
                                        <p:tgtEl>
                                          <p:spTgt spid="8196"/>
                                        </p:tgtEl>
                                        <p:attrNameLst>
                                          <p:attrName>ppt_x</p:attrName>
                                        </p:attrNameLst>
                                      </p:cBhvr>
                                      <p:tavLst>
                                        <p:tav tm="0">
                                          <p:val>
                                            <p:strVal val="#ppt_x"/>
                                          </p:val>
                                        </p:tav>
                                        <p:tav tm="100000">
                                          <p:val>
                                            <p:strVal val="#ppt_x"/>
                                          </p:val>
                                        </p:tav>
                                      </p:tavLst>
                                    </p:anim>
                                    <p:anim calcmode="lin" valueType="num">
                                      <p:cBhvr additive="base">
                                        <p:cTn id="25"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925" y="9525"/>
          <a:ext cx="9109075" cy="6853238"/>
        </p:xfrm>
        <a:graphic>
          <a:graphicData uri="http://schemas.openxmlformats.org/drawingml/2006/table">
            <a:tbl>
              <a:tblPr>
                <a:tableStyleId>{BDBED569-4797-4DF1-A0F4-6AAB3CD982D8}</a:tableStyleId>
              </a:tblPr>
              <a:tblGrid>
                <a:gridCol w="879764">
                  <a:extLst>
                    <a:ext uri="{9D8B030D-6E8A-4147-A177-3AD203B41FA5}">
                      <a16:colId xmlns:a16="http://schemas.microsoft.com/office/drawing/2014/main" xmlns="" val="20000"/>
                    </a:ext>
                  </a:extLst>
                </a:gridCol>
                <a:gridCol w="4348928">
                  <a:extLst>
                    <a:ext uri="{9D8B030D-6E8A-4147-A177-3AD203B41FA5}">
                      <a16:colId xmlns:a16="http://schemas.microsoft.com/office/drawing/2014/main" xmlns="" val="20001"/>
                    </a:ext>
                  </a:extLst>
                </a:gridCol>
                <a:gridCol w="3880672">
                  <a:extLst>
                    <a:ext uri="{9D8B030D-6E8A-4147-A177-3AD203B41FA5}">
                      <a16:colId xmlns:a16="http://schemas.microsoft.com/office/drawing/2014/main" xmlns="" val="20002"/>
                    </a:ext>
                  </a:extLst>
                </a:gridCol>
              </a:tblGrid>
              <a:tr h="461446">
                <a:tc>
                  <a:txBody>
                    <a:bodyPr/>
                    <a:lstStyle/>
                    <a:p>
                      <a:pPr algn="ctr" rtl="1" fontAlgn="ctr"/>
                      <a:r>
                        <a:rPr lang="en-US" sz="2400" b="1" i="0" u="none" strike="noStrike" dirty="0" smtClean="0">
                          <a:solidFill>
                            <a:schemeClr val="bg1"/>
                          </a:solidFill>
                          <a:effectLst/>
                          <a:latin typeface="+mn-lt"/>
                        </a:rPr>
                        <a:t>S/N</a:t>
                      </a:r>
                      <a:endParaRPr lang="ar-AE" sz="2400" b="1" i="0" u="none" strike="noStrike" dirty="0">
                        <a:solidFill>
                          <a:schemeClr val="bg1"/>
                        </a:solidFill>
                        <a:effectLst/>
                        <a:latin typeface="+mn-lt"/>
                      </a:endParaRPr>
                    </a:p>
                  </a:txBody>
                  <a:tcPr marL="0" marR="0" marT="0" marB="0" anchor="ctr">
                    <a:solidFill>
                      <a:schemeClr val="accent5">
                        <a:lumMod val="75000"/>
                      </a:schemeClr>
                    </a:solidFill>
                  </a:tcPr>
                </a:tc>
                <a:tc>
                  <a:txBody>
                    <a:bodyPr/>
                    <a:lstStyle/>
                    <a:p>
                      <a:pPr algn="ctr" rtl="1" fontAlgn="ctr"/>
                      <a:r>
                        <a:rPr lang="en-US" sz="2800" b="1" u="none" strike="noStrike" dirty="0" smtClean="0">
                          <a:solidFill>
                            <a:schemeClr val="bg1"/>
                          </a:solidFill>
                          <a:effectLst/>
                        </a:rPr>
                        <a:t>Country of Origin</a:t>
                      </a:r>
                      <a:endParaRPr lang="en-US" sz="2800" b="1" u="none" strike="noStrike" dirty="0">
                        <a:solidFill>
                          <a:schemeClr val="bg1"/>
                        </a:solidFill>
                        <a:effectLst/>
                      </a:endParaRPr>
                    </a:p>
                  </a:txBody>
                  <a:tcPr marL="0" marR="0" marT="0" marB="0" anchor="ctr">
                    <a:solidFill>
                      <a:schemeClr val="accent5">
                        <a:lumMod val="75000"/>
                      </a:schemeClr>
                    </a:solidFill>
                  </a:tcPr>
                </a:tc>
                <a:tc>
                  <a:txBody>
                    <a:bodyPr/>
                    <a:lstStyle/>
                    <a:p>
                      <a:pPr algn="ctr" rtl="0">
                        <a:defRPr sz="1800" b="1" i="0" u="none" strike="noStrike" kern="1200" baseline="0">
                          <a:solidFill>
                            <a:prstClr val="black"/>
                          </a:solidFill>
                          <a:latin typeface="+mn-lt"/>
                          <a:ea typeface="+mn-ea"/>
                          <a:cs typeface="+mn-cs"/>
                        </a:defRPr>
                      </a:pPr>
                      <a:r>
                        <a:rPr lang="en-US" sz="2400" b="1" dirty="0" smtClean="0">
                          <a:solidFill>
                            <a:schemeClr val="bg1"/>
                          </a:solidFill>
                          <a:effectLst/>
                        </a:rPr>
                        <a:t>Number of imported items </a:t>
                      </a:r>
                    </a:p>
                  </a:txBody>
                  <a:tcPr marL="0" marR="0" marT="0" marB="0" anchor="ctr">
                    <a:solidFill>
                      <a:schemeClr val="accent5">
                        <a:lumMod val="75000"/>
                      </a:schemeClr>
                    </a:solidFill>
                  </a:tcPr>
                </a:tc>
                <a:extLst>
                  <a:ext uri="{0D108BD9-81ED-4DB2-BD59-A6C34878D82A}">
                    <a16:rowId xmlns:a16="http://schemas.microsoft.com/office/drawing/2014/main" xmlns="" val="10000"/>
                  </a:ext>
                </a:extLst>
              </a:tr>
              <a:tr h="234641">
                <a:tc>
                  <a:txBody>
                    <a:bodyPr/>
                    <a:lstStyle/>
                    <a:p>
                      <a:pPr algn="ctr" fontAlgn="ctr"/>
                      <a:r>
                        <a:rPr lang="en-US" sz="1400" b="1" u="none" strike="noStrike" dirty="0">
                          <a:solidFill>
                            <a:schemeClr val="bg1"/>
                          </a:solidFill>
                          <a:effectLst/>
                        </a:rPr>
                        <a:t>1</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India</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dirty="0">
                          <a:effectLst/>
                        </a:rPr>
                        <a:t>283,289</a:t>
                      </a:r>
                      <a:endParaRPr lang="en-US" sz="1200" b="0" i="0" u="none" strike="noStrike" dirty="0">
                        <a:solidFill>
                          <a:srgbClr val="000000"/>
                        </a:solidFill>
                        <a:effectLst/>
                        <a:latin typeface="Calibri"/>
                      </a:endParaRPr>
                    </a:p>
                  </a:txBody>
                  <a:tcPr marL="3623" marR="3623" marT="3623" marB="0" anchor="ctr"/>
                </a:tc>
                <a:extLst>
                  <a:ext uri="{0D108BD9-81ED-4DB2-BD59-A6C34878D82A}">
                    <a16:rowId xmlns:a16="http://schemas.microsoft.com/office/drawing/2014/main" xmlns="" val="10001"/>
                  </a:ext>
                </a:extLst>
              </a:tr>
              <a:tr h="234641">
                <a:tc>
                  <a:txBody>
                    <a:bodyPr/>
                    <a:lstStyle/>
                    <a:p>
                      <a:pPr algn="ctr" fontAlgn="ctr"/>
                      <a:r>
                        <a:rPr lang="en-US" sz="1400" b="1" u="none" strike="noStrike" dirty="0">
                          <a:solidFill>
                            <a:schemeClr val="bg1"/>
                          </a:solidFill>
                          <a:effectLst/>
                        </a:rPr>
                        <a:t>2</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United Kingdom</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255,509</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02"/>
                  </a:ext>
                </a:extLst>
              </a:tr>
              <a:tr h="234641">
                <a:tc>
                  <a:txBody>
                    <a:bodyPr/>
                    <a:lstStyle/>
                    <a:p>
                      <a:pPr algn="ctr" fontAlgn="ctr"/>
                      <a:r>
                        <a:rPr lang="en-US" sz="1400" b="1" u="none" strike="noStrike" dirty="0">
                          <a:solidFill>
                            <a:schemeClr val="bg1"/>
                          </a:solidFill>
                          <a:effectLst/>
                        </a:rPr>
                        <a:t>3</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Oman</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183,340</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03"/>
                  </a:ext>
                </a:extLst>
              </a:tr>
              <a:tr h="308939">
                <a:tc>
                  <a:txBody>
                    <a:bodyPr/>
                    <a:lstStyle/>
                    <a:p>
                      <a:pPr algn="ctr" fontAlgn="ctr"/>
                      <a:r>
                        <a:rPr lang="en-US" sz="1400" b="1" u="none" strike="noStrike">
                          <a:solidFill>
                            <a:schemeClr val="bg1"/>
                          </a:solidFill>
                          <a:effectLst/>
                        </a:rPr>
                        <a:t>4</a:t>
                      </a:r>
                      <a:endParaRPr lang="en-US" sz="1400" b="1" i="0" u="none" strike="noStrike">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Netherlands</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159,483</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04"/>
                  </a:ext>
                </a:extLst>
              </a:tr>
              <a:tr h="234641">
                <a:tc>
                  <a:txBody>
                    <a:bodyPr/>
                    <a:lstStyle/>
                    <a:p>
                      <a:pPr algn="ctr" fontAlgn="ctr"/>
                      <a:r>
                        <a:rPr lang="en-US" sz="1400" b="1" u="none" strike="noStrike" dirty="0">
                          <a:solidFill>
                            <a:schemeClr val="bg1"/>
                          </a:solidFill>
                          <a:effectLst/>
                        </a:rPr>
                        <a:t>5</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France</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130,518</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05"/>
                  </a:ext>
                </a:extLst>
              </a:tr>
              <a:tr h="308939">
                <a:tc>
                  <a:txBody>
                    <a:bodyPr/>
                    <a:lstStyle/>
                    <a:p>
                      <a:pPr algn="ctr" fontAlgn="ctr"/>
                      <a:r>
                        <a:rPr lang="en-US" sz="1400" b="1" u="none" strike="noStrike">
                          <a:solidFill>
                            <a:schemeClr val="bg1"/>
                          </a:solidFill>
                          <a:effectLst/>
                        </a:rPr>
                        <a:t>6</a:t>
                      </a:r>
                      <a:endParaRPr lang="en-US" sz="1400" b="1" i="0" u="none" strike="noStrike">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United States</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115,238</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06"/>
                  </a:ext>
                </a:extLst>
              </a:tr>
              <a:tr h="308939">
                <a:tc>
                  <a:txBody>
                    <a:bodyPr/>
                    <a:lstStyle/>
                    <a:p>
                      <a:pPr algn="ctr" fontAlgn="ctr"/>
                      <a:r>
                        <a:rPr lang="en-US" sz="1400" b="1" u="none" strike="noStrike" dirty="0">
                          <a:solidFill>
                            <a:schemeClr val="bg1"/>
                          </a:solidFill>
                          <a:effectLst/>
                        </a:rPr>
                        <a:t>7</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Thailand</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74,564</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07"/>
                  </a:ext>
                </a:extLst>
              </a:tr>
              <a:tr h="234641">
                <a:tc>
                  <a:txBody>
                    <a:bodyPr/>
                    <a:lstStyle/>
                    <a:p>
                      <a:pPr algn="ctr" fontAlgn="ctr"/>
                      <a:r>
                        <a:rPr lang="en-US" sz="1400" b="1" u="none" strike="noStrike">
                          <a:solidFill>
                            <a:schemeClr val="bg1"/>
                          </a:solidFill>
                          <a:effectLst/>
                        </a:rPr>
                        <a:t>8</a:t>
                      </a:r>
                      <a:endParaRPr lang="en-US" sz="1400" b="1" i="0" u="none" strike="noStrike">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Italy</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58,683</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08"/>
                  </a:ext>
                </a:extLst>
              </a:tr>
              <a:tr h="259473">
                <a:tc>
                  <a:txBody>
                    <a:bodyPr/>
                    <a:lstStyle/>
                    <a:p>
                      <a:pPr algn="ctr" fontAlgn="ctr"/>
                      <a:r>
                        <a:rPr lang="en-US" sz="1400" b="1" u="none" strike="noStrike" dirty="0">
                          <a:solidFill>
                            <a:schemeClr val="bg1"/>
                          </a:solidFill>
                          <a:effectLst/>
                        </a:rPr>
                        <a:t>9</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dirty="0">
                          <a:effectLst/>
                        </a:rPr>
                        <a:t>Australia</a:t>
                      </a:r>
                      <a:endParaRPr lang="en-US" sz="1200" b="0" i="0" u="none" strike="noStrike" dirty="0">
                        <a:solidFill>
                          <a:srgbClr val="000000"/>
                        </a:solidFill>
                        <a:effectLst/>
                        <a:latin typeface="Calibri"/>
                      </a:endParaRPr>
                    </a:p>
                  </a:txBody>
                  <a:tcPr marL="3623" marR="3623" marT="3623" marB="0" anchor="ctr"/>
                </a:tc>
                <a:tc>
                  <a:txBody>
                    <a:bodyPr/>
                    <a:lstStyle/>
                    <a:p>
                      <a:pPr algn="ctr" fontAlgn="ctr"/>
                      <a:r>
                        <a:rPr lang="en-US" sz="1200" u="none" strike="noStrike">
                          <a:effectLst/>
                        </a:rPr>
                        <a:t>55,498</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09"/>
                  </a:ext>
                </a:extLst>
              </a:tr>
              <a:tr h="308939">
                <a:tc>
                  <a:txBody>
                    <a:bodyPr/>
                    <a:lstStyle/>
                    <a:p>
                      <a:pPr algn="ctr" fontAlgn="ctr"/>
                      <a:r>
                        <a:rPr lang="en-US" sz="1400" b="1" u="none" strike="noStrike" dirty="0">
                          <a:solidFill>
                            <a:schemeClr val="bg1"/>
                          </a:solidFill>
                          <a:effectLst/>
                        </a:rPr>
                        <a:t>10</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Pakistan</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53,585</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10"/>
                  </a:ext>
                </a:extLst>
              </a:tr>
              <a:tr h="234641">
                <a:tc>
                  <a:txBody>
                    <a:bodyPr/>
                    <a:lstStyle/>
                    <a:p>
                      <a:pPr algn="ctr" fontAlgn="ctr"/>
                      <a:r>
                        <a:rPr lang="en-US" sz="1400" b="1" u="none" strike="noStrike" dirty="0">
                          <a:solidFill>
                            <a:schemeClr val="bg1"/>
                          </a:solidFill>
                          <a:effectLst/>
                        </a:rPr>
                        <a:t>11</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dirty="0">
                          <a:effectLst/>
                        </a:rPr>
                        <a:t>Egypt</a:t>
                      </a:r>
                      <a:endParaRPr lang="en-US" sz="1200" b="0" i="0" u="none" strike="noStrike" dirty="0">
                        <a:solidFill>
                          <a:srgbClr val="000000"/>
                        </a:solidFill>
                        <a:effectLst/>
                        <a:latin typeface="Calibri"/>
                      </a:endParaRPr>
                    </a:p>
                  </a:txBody>
                  <a:tcPr marL="3623" marR="3623" marT="3623" marB="0" anchor="ctr"/>
                </a:tc>
                <a:tc>
                  <a:txBody>
                    <a:bodyPr/>
                    <a:lstStyle/>
                    <a:p>
                      <a:pPr algn="ctr" fontAlgn="ctr"/>
                      <a:r>
                        <a:rPr lang="en-US" sz="1200" u="none" strike="noStrike">
                          <a:effectLst/>
                        </a:rPr>
                        <a:t>41,738</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11"/>
                  </a:ext>
                </a:extLst>
              </a:tr>
              <a:tr h="243011">
                <a:tc>
                  <a:txBody>
                    <a:bodyPr/>
                    <a:lstStyle/>
                    <a:p>
                      <a:pPr algn="ctr" fontAlgn="ctr"/>
                      <a:r>
                        <a:rPr lang="en-US" sz="1400" b="1" u="none" strike="noStrike">
                          <a:solidFill>
                            <a:schemeClr val="bg1"/>
                          </a:solidFill>
                          <a:effectLst/>
                        </a:rPr>
                        <a:t>12</a:t>
                      </a:r>
                      <a:endParaRPr lang="en-US" sz="1400" b="1" i="0" u="none" strike="noStrike">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600" b="1" u="none" strike="noStrike">
                          <a:solidFill>
                            <a:srgbClr val="FF0000"/>
                          </a:solidFill>
                          <a:effectLst/>
                        </a:rPr>
                        <a:t>Sri Lanka</a:t>
                      </a:r>
                      <a:endParaRPr lang="en-US" sz="1600" b="1" i="0" u="none" strike="noStrike">
                        <a:solidFill>
                          <a:srgbClr val="FF0000"/>
                        </a:solidFill>
                        <a:effectLst/>
                        <a:latin typeface="Calibri"/>
                      </a:endParaRPr>
                    </a:p>
                  </a:txBody>
                  <a:tcPr marL="3623" marR="3623" marT="3623" marB="0" anchor="ctr"/>
                </a:tc>
                <a:tc>
                  <a:txBody>
                    <a:bodyPr/>
                    <a:lstStyle/>
                    <a:p>
                      <a:pPr algn="ctr" fontAlgn="ctr"/>
                      <a:r>
                        <a:rPr lang="en-US" sz="1600" b="1" u="none" strike="noStrike" dirty="0">
                          <a:solidFill>
                            <a:srgbClr val="FF0000"/>
                          </a:solidFill>
                          <a:effectLst/>
                        </a:rPr>
                        <a:t>40,189</a:t>
                      </a:r>
                      <a:endParaRPr lang="en-US" sz="1600" b="1" i="0" u="none" strike="noStrike" dirty="0">
                        <a:solidFill>
                          <a:srgbClr val="FF0000"/>
                        </a:solidFill>
                        <a:effectLst/>
                        <a:latin typeface="Calibri"/>
                      </a:endParaRPr>
                    </a:p>
                  </a:txBody>
                  <a:tcPr marL="3623" marR="3623" marT="3623" marB="0" anchor="ctr"/>
                </a:tc>
                <a:extLst>
                  <a:ext uri="{0D108BD9-81ED-4DB2-BD59-A6C34878D82A}">
                    <a16:rowId xmlns:a16="http://schemas.microsoft.com/office/drawing/2014/main" xmlns="" val="10012"/>
                  </a:ext>
                </a:extLst>
              </a:tr>
              <a:tr h="234641">
                <a:tc>
                  <a:txBody>
                    <a:bodyPr/>
                    <a:lstStyle/>
                    <a:p>
                      <a:pPr algn="ctr" fontAlgn="ctr"/>
                      <a:r>
                        <a:rPr lang="en-US" sz="1400" b="1" u="none" strike="noStrike">
                          <a:solidFill>
                            <a:schemeClr val="bg1"/>
                          </a:solidFill>
                          <a:effectLst/>
                        </a:rPr>
                        <a:t>13</a:t>
                      </a:r>
                      <a:endParaRPr lang="en-US" sz="1400" b="1" i="0" u="none" strike="noStrike">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Turkey</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32,826</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13"/>
                  </a:ext>
                </a:extLst>
              </a:tr>
              <a:tr h="308939">
                <a:tc>
                  <a:txBody>
                    <a:bodyPr/>
                    <a:lstStyle/>
                    <a:p>
                      <a:pPr algn="ctr" fontAlgn="ctr"/>
                      <a:r>
                        <a:rPr lang="en-US" sz="1400" b="1" u="none" strike="noStrike" dirty="0">
                          <a:solidFill>
                            <a:schemeClr val="bg1"/>
                          </a:solidFill>
                          <a:effectLst/>
                        </a:rPr>
                        <a:t>14</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Philippines</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29,010</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14"/>
                  </a:ext>
                </a:extLst>
              </a:tr>
              <a:tr h="234641">
                <a:tc>
                  <a:txBody>
                    <a:bodyPr/>
                    <a:lstStyle/>
                    <a:p>
                      <a:pPr algn="ctr" fontAlgn="ctr"/>
                      <a:r>
                        <a:rPr lang="en-US" sz="1400" b="1" u="none" strike="noStrike" dirty="0">
                          <a:solidFill>
                            <a:schemeClr val="bg1"/>
                          </a:solidFill>
                          <a:effectLst/>
                        </a:rPr>
                        <a:t>15</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dirty="0">
                          <a:effectLst/>
                        </a:rPr>
                        <a:t>Kenya</a:t>
                      </a:r>
                      <a:endParaRPr lang="en-US" sz="1200" b="0" i="0" u="none" strike="noStrike" dirty="0">
                        <a:solidFill>
                          <a:srgbClr val="000000"/>
                        </a:solidFill>
                        <a:effectLst/>
                        <a:latin typeface="Calibri"/>
                      </a:endParaRPr>
                    </a:p>
                  </a:txBody>
                  <a:tcPr marL="3623" marR="3623" marT="3623" marB="0" anchor="ctr"/>
                </a:tc>
                <a:tc>
                  <a:txBody>
                    <a:bodyPr/>
                    <a:lstStyle/>
                    <a:p>
                      <a:pPr algn="ctr" fontAlgn="ctr"/>
                      <a:r>
                        <a:rPr lang="en-US" sz="1200" u="none" strike="noStrike">
                          <a:effectLst/>
                        </a:rPr>
                        <a:t>27,553</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15"/>
                  </a:ext>
                </a:extLst>
              </a:tr>
              <a:tr h="276513">
                <a:tc>
                  <a:txBody>
                    <a:bodyPr/>
                    <a:lstStyle/>
                    <a:p>
                      <a:pPr algn="ctr" fontAlgn="ctr"/>
                      <a:r>
                        <a:rPr lang="en-US" sz="1400" b="1" u="none" strike="noStrike" dirty="0">
                          <a:solidFill>
                            <a:schemeClr val="bg1"/>
                          </a:solidFill>
                          <a:effectLst/>
                        </a:rPr>
                        <a:t>16</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Lebanon</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26,327</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16"/>
                  </a:ext>
                </a:extLst>
              </a:tr>
              <a:tr h="234641">
                <a:tc>
                  <a:txBody>
                    <a:bodyPr/>
                    <a:lstStyle/>
                    <a:p>
                      <a:pPr algn="ctr" fontAlgn="ctr"/>
                      <a:r>
                        <a:rPr lang="en-US" sz="1400" b="1" u="none" strike="noStrike" dirty="0">
                          <a:solidFill>
                            <a:schemeClr val="bg1"/>
                          </a:solidFill>
                          <a:effectLst/>
                        </a:rPr>
                        <a:t>17</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dirty="0">
                          <a:effectLst/>
                        </a:rPr>
                        <a:t>South Africa</a:t>
                      </a:r>
                      <a:endParaRPr lang="en-US" sz="1200" b="0" i="0" u="none" strike="noStrike" dirty="0">
                        <a:solidFill>
                          <a:srgbClr val="000000"/>
                        </a:solidFill>
                        <a:effectLst/>
                        <a:latin typeface="Calibri"/>
                      </a:endParaRPr>
                    </a:p>
                  </a:txBody>
                  <a:tcPr marL="3623" marR="3623" marT="3623" marB="0" anchor="ctr"/>
                </a:tc>
                <a:tc>
                  <a:txBody>
                    <a:bodyPr/>
                    <a:lstStyle/>
                    <a:p>
                      <a:pPr algn="ctr" fontAlgn="ctr"/>
                      <a:r>
                        <a:rPr lang="en-US" sz="1200" u="none" strike="noStrike">
                          <a:effectLst/>
                        </a:rPr>
                        <a:t>25,735</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17"/>
                  </a:ext>
                </a:extLst>
              </a:tr>
              <a:tr h="234641">
                <a:tc>
                  <a:txBody>
                    <a:bodyPr/>
                    <a:lstStyle/>
                    <a:p>
                      <a:pPr algn="ctr" fontAlgn="ctr"/>
                      <a:r>
                        <a:rPr lang="en-US" sz="1400" b="1" u="none" strike="noStrike" dirty="0">
                          <a:solidFill>
                            <a:schemeClr val="bg1"/>
                          </a:solidFill>
                          <a:effectLst/>
                        </a:rPr>
                        <a:t>18</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dirty="0">
                          <a:effectLst/>
                        </a:rPr>
                        <a:t>Iran</a:t>
                      </a:r>
                      <a:endParaRPr lang="en-US" sz="1200" b="0" i="0" u="none" strike="noStrike" dirty="0">
                        <a:solidFill>
                          <a:srgbClr val="000000"/>
                        </a:solidFill>
                        <a:effectLst/>
                        <a:latin typeface="Calibri"/>
                      </a:endParaRPr>
                    </a:p>
                  </a:txBody>
                  <a:tcPr marL="3623" marR="3623" marT="3623" marB="0" anchor="ctr"/>
                </a:tc>
                <a:tc>
                  <a:txBody>
                    <a:bodyPr/>
                    <a:lstStyle/>
                    <a:p>
                      <a:pPr algn="ctr" fontAlgn="ctr"/>
                      <a:r>
                        <a:rPr lang="en-US" sz="1200" u="none" strike="noStrike">
                          <a:effectLst/>
                        </a:rPr>
                        <a:t>22,284</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18"/>
                  </a:ext>
                </a:extLst>
              </a:tr>
              <a:tr h="234641">
                <a:tc>
                  <a:txBody>
                    <a:bodyPr/>
                    <a:lstStyle/>
                    <a:p>
                      <a:pPr algn="ctr" fontAlgn="ctr"/>
                      <a:r>
                        <a:rPr lang="en-US" sz="1400" b="1" u="none" strike="noStrike" dirty="0">
                          <a:solidFill>
                            <a:schemeClr val="bg1"/>
                          </a:solidFill>
                          <a:effectLst/>
                        </a:rPr>
                        <a:t>19</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Germany</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20,332</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19"/>
                  </a:ext>
                </a:extLst>
              </a:tr>
              <a:tr h="234641">
                <a:tc>
                  <a:txBody>
                    <a:bodyPr/>
                    <a:lstStyle/>
                    <a:p>
                      <a:pPr algn="ctr" fontAlgn="ctr"/>
                      <a:r>
                        <a:rPr lang="en-US" sz="1400" b="1" u="none" strike="noStrike" dirty="0">
                          <a:solidFill>
                            <a:schemeClr val="bg1"/>
                          </a:solidFill>
                          <a:effectLst/>
                        </a:rPr>
                        <a:t>20</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Spain</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19,421</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20"/>
                  </a:ext>
                </a:extLst>
              </a:tr>
              <a:tr h="234641">
                <a:tc>
                  <a:txBody>
                    <a:bodyPr/>
                    <a:lstStyle/>
                    <a:p>
                      <a:pPr algn="ctr" fontAlgn="ctr"/>
                      <a:r>
                        <a:rPr lang="en-US" sz="1400" b="1" u="none" strike="noStrike" dirty="0">
                          <a:solidFill>
                            <a:schemeClr val="bg1"/>
                          </a:solidFill>
                          <a:effectLst/>
                        </a:rPr>
                        <a:t>21</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China</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18,821</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21"/>
                  </a:ext>
                </a:extLst>
              </a:tr>
              <a:tr h="234641">
                <a:tc>
                  <a:txBody>
                    <a:bodyPr/>
                    <a:lstStyle/>
                    <a:p>
                      <a:pPr algn="ctr" fontAlgn="ctr"/>
                      <a:r>
                        <a:rPr lang="en-US" sz="1400" b="1" u="none" strike="noStrike" dirty="0">
                          <a:solidFill>
                            <a:schemeClr val="bg1"/>
                          </a:solidFill>
                          <a:effectLst/>
                        </a:rPr>
                        <a:t>22</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Japan</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18,335</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22"/>
                  </a:ext>
                </a:extLst>
              </a:tr>
              <a:tr h="234641">
                <a:tc>
                  <a:txBody>
                    <a:bodyPr/>
                    <a:lstStyle/>
                    <a:p>
                      <a:pPr algn="ctr" fontAlgn="ctr"/>
                      <a:r>
                        <a:rPr lang="en-US" sz="1400" b="1" u="none" strike="noStrike" dirty="0">
                          <a:solidFill>
                            <a:schemeClr val="bg1"/>
                          </a:solidFill>
                          <a:effectLst/>
                        </a:rPr>
                        <a:t>23</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Brazil</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16,457</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23"/>
                  </a:ext>
                </a:extLst>
              </a:tr>
              <a:tr h="308939">
                <a:tc>
                  <a:txBody>
                    <a:bodyPr/>
                    <a:lstStyle/>
                    <a:p>
                      <a:pPr algn="ctr" fontAlgn="ctr"/>
                      <a:r>
                        <a:rPr lang="en-US" sz="1400" b="1" u="none" strike="noStrike" dirty="0">
                          <a:solidFill>
                            <a:schemeClr val="bg1"/>
                          </a:solidFill>
                          <a:effectLst/>
                        </a:rPr>
                        <a:t>24</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Bangladesh</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a:effectLst/>
                        </a:rPr>
                        <a:t>14,408</a:t>
                      </a:r>
                      <a:endParaRPr lang="en-US" sz="1200" b="0" i="0" u="none" strike="noStrike">
                        <a:solidFill>
                          <a:srgbClr val="000000"/>
                        </a:solidFill>
                        <a:effectLst/>
                        <a:latin typeface="Calibri"/>
                      </a:endParaRPr>
                    </a:p>
                  </a:txBody>
                  <a:tcPr marL="3623" marR="3623" marT="3623" marB="0" anchor="ctr"/>
                </a:tc>
                <a:extLst>
                  <a:ext uri="{0D108BD9-81ED-4DB2-BD59-A6C34878D82A}">
                    <a16:rowId xmlns:a16="http://schemas.microsoft.com/office/drawing/2014/main" xmlns="" val="10024"/>
                  </a:ext>
                </a:extLst>
              </a:tr>
              <a:tr h="234641">
                <a:tc>
                  <a:txBody>
                    <a:bodyPr/>
                    <a:lstStyle/>
                    <a:p>
                      <a:pPr algn="ctr" fontAlgn="ctr"/>
                      <a:r>
                        <a:rPr lang="en-US" sz="1400" b="1" u="none" strike="noStrike" dirty="0">
                          <a:solidFill>
                            <a:schemeClr val="bg1"/>
                          </a:solidFill>
                          <a:effectLst/>
                        </a:rPr>
                        <a:t>25</a:t>
                      </a:r>
                      <a:endParaRPr lang="en-US" sz="1400" b="1" i="0" u="none" strike="noStrike" dirty="0">
                        <a:solidFill>
                          <a:schemeClr val="bg1"/>
                        </a:solidFill>
                        <a:effectLst/>
                        <a:latin typeface="Calibri"/>
                      </a:endParaRPr>
                    </a:p>
                  </a:txBody>
                  <a:tcPr marL="3623" marR="3623" marT="3623" marB="0" anchor="ctr">
                    <a:solidFill>
                      <a:schemeClr val="accent5">
                        <a:lumMod val="75000"/>
                      </a:schemeClr>
                    </a:solidFill>
                  </a:tcPr>
                </a:tc>
                <a:tc>
                  <a:txBody>
                    <a:bodyPr/>
                    <a:lstStyle/>
                    <a:p>
                      <a:pPr algn="l" fontAlgn="ctr"/>
                      <a:r>
                        <a:rPr lang="en-US" sz="1200" u="none" strike="noStrike">
                          <a:effectLst/>
                        </a:rPr>
                        <a:t>Belgium</a:t>
                      </a:r>
                      <a:endParaRPr lang="en-US" sz="1200" b="0" i="0" u="none" strike="noStrike">
                        <a:solidFill>
                          <a:srgbClr val="000000"/>
                        </a:solidFill>
                        <a:effectLst/>
                        <a:latin typeface="Calibri"/>
                      </a:endParaRPr>
                    </a:p>
                  </a:txBody>
                  <a:tcPr marL="3623" marR="3623" marT="3623" marB="0" anchor="ctr"/>
                </a:tc>
                <a:tc>
                  <a:txBody>
                    <a:bodyPr/>
                    <a:lstStyle/>
                    <a:p>
                      <a:pPr algn="ctr" fontAlgn="ctr"/>
                      <a:r>
                        <a:rPr lang="en-US" sz="1200" u="none" strike="noStrike" dirty="0">
                          <a:effectLst/>
                        </a:rPr>
                        <a:t>14,283</a:t>
                      </a:r>
                      <a:endParaRPr lang="en-US" sz="1200" b="0" i="0" u="none" strike="noStrike" dirty="0">
                        <a:solidFill>
                          <a:srgbClr val="000000"/>
                        </a:solidFill>
                        <a:effectLst/>
                        <a:latin typeface="Calibri"/>
                      </a:endParaRPr>
                    </a:p>
                  </a:txBody>
                  <a:tcPr marL="3623" marR="3623" marT="3623" marB="0" anchor="ctr"/>
                </a:tc>
                <a:extLst>
                  <a:ext uri="{0D108BD9-81ED-4DB2-BD59-A6C34878D82A}">
                    <a16:rowId xmlns:a16="http://schemas.microsoft.com/office/drawing/2014/main" xmlns="" val="10025"/>
                  </a:ext>
                </a:extLst>
              </a:tr>
            </a:tbl>
          </a:graphicData>
        </a:graphic>
      </p:graphicFrame>
      <p:sp>
        <p:nvSpPr>
          <p:cNvPr id="5" name="Left Arrow 4"/>
          <p:cNvSpPr/>
          <p:nvPr/>
        </p:nvSpPr>
        <p:spPr>
          <a:xfrm>
            <a:off x="2411760" y="3340224"/>
            <a:ext cx="1600200" cy="304800"/>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amabouraia\Desktop\صور\Healthy-Foods-HD-Wallpapers-1-2-1024x554.jpg"/>
          <p:cNvPicPr>
            <a:picLocks noChangeAspect="1" noChangeArrowheads="1"/>
          </p:cNvPicPr>
          <p:nvPr/>
        </p:nvPicPr>
        <p:blipFill>
          <a:blip r:embed="rId2"/>
          <a:srcRect/>
          <a:stretch>
            <a:fillRect/>
          </a:stretch>
        </p:blipFill>
        <p:spPr bwMode="auto">
          <a:xfrm>
            <a:off x="5226050" y="1412875"/>
            <a:ext cx="3771900" cy="2376488"/>
          </a:xfrm>
          <a:prstGeom prst="rect">
            <a:avLst/>
          </a:prstGeom>
          <a:noFill/>
          <a:ln w="9525">
            <a:noFill/>
            <a:miter lim="800000"/>
            <a:headEnd/>
            <a:tailEnd/>
          </a:ln>
        </p:spPr>
      </p:pic>
      <p:pic>
        <p:nvPicPr>
          <p:cNvPr id="3"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4" name="Picture 4" descr="C:\Users\saba\Desktop\DM Coporate powerpoint\silde 2\slide2-13.png"/>
          <p:cNvPicPr>
            <a:picLocks noChangeAspect="1" noChangeArrowheads="1"/>
          </p:cNvPicPr>
          <p:nvPr/>
        </p:nvPicPr>
        <p:blipFill>
          <a:blip r:embed="rId4"/>
          <a:srcRect/>
          <a:stretch>
            <a:fillRect/>
          </a:stretch>
        </p:blipFill>
        <p:spPr bwMode="auto">
          <a:xfrm>
            <a:off x="415925" y="0"/>
            <a:ext cx="8555038" cy="971550"/>
          </a:xfrm>
          <a:prstGeom prst="rect">
            <a:avLst/>
          </a:prstGeom>
          <a:noFill/>
          <a:ln w="9525">
            <a:noFill/>
            <a:miter lim="800000"/>
            <a:headEnd/>
            <a:tailEnd/>
          </a:ln>
        </p:spPr>
      </p:pic>
      <p:sp>
        <p:nvSpPr>
          <p:cNvPr id="5" name="Title 1"/>
          <p:cNvSpPr txBox="1">
            <a:spLocks/>
          </p:cNvSpPr>
          <p:nvPr/>
        </p:nvSpPr>
        <p:spPr bwMode="auto">
          <a:xfrm>
            <a:off x="1619250" y="188913"/>
            <a:ext cx="6624638" cy="685800"/>
          </a:xfrm>
          <a:prstGeom prst="rect">
            <a:avLst/>
          </a:prstGeom>
          <a:noFill/>
          <a:ln w="9525">
            <a:noFill/>
            <a:miter lim="800000"/>
            <a:headEnd/>
            <a:tailEnd/>
          </a:ln>
        </p:spPr>
        <p:txBody>
          <a:bodyPr anchor="ctr"/>
          <a:lstStyle/>
          <a:p>
            <a:pPr marL="457200" indent="-457200" eaLnBrk="1" hangingPunct="1">
              <a:buFont typeface="Wingdings" pitchFamily="2" charset="2"/>
              <a:buChar char="q"/>
            </a:pPr>
            <a:r>
              <a:rPr lang="en-US" sz="4000" b="1">
                <a:solidFill>
                  <a:schemeClr val="bg1"/>
                </a:solidFill>
              </a:rPr>
              <a:t>Number of imported items</a:t>
            </a:r>
          </a:p>
        </p:txBody>
      </p:sp>
      <p:sp>
        <p:nvSpPr>
          <p:cNvPr id="6"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20</a:t>
            </a:r>
            <a:endParaRPr lang="en-US" sz="2600" b="1" dirty="0">
              <a:solidFill>
                <a:srgbClr val="058C8E"/>
              </a:solidFill>
              <a:latin typeface="+mj-lt"/>
              <a:ea typeface="+mj-ea"/>
              <a:cs typeface="+mj-cs"/>
            </a:endParaRPr>
          </a:p>
        </p:txBody>
      </p:sp>
      <p:graphicFrame>
        <p:nvGraphicFramePr>
          <p:cNvPr id="11" name="Chart 10"/>
          <p:cNvGraphicFramePr>
            <a:graphicFrameLocks/>
          </p:cNvGraphicFramePr>
          <p:nvPr/>
        </p:nvGraphicFramePr>
        <p:xfrm>
          <a:off x="0" y="956509"/>
          <a:ext cx="9144000" cy="5280803"/>
        </p:xfrm>
        <a:graphic>
          <a:graphicData uri="http://schemas.openxmlformats.org/drawingml/2006/chart">
            <c:chart xmlns:c="http://schemas.openxmlformats.org/drawingml/2006/chart" xmlns:r="http://schemas.openxmlformats.org/officeDocument/2006/relationships" r:id="rId5"/>
          </a:graphicData>
        </a:graphic>
      </p:graphicFrame>
      <p:sp>
        <p:nvSpPr>
          <p:cNvPr id="2" name="Up Arrow 1"/>
          <p:cNvSpPr/>
          <p:nvPr/>
        </p:nvSpPr>
        <p:spPr>
          <a:xfrm>
            <a:off x="3779912" y="5740750"/>
            <a:ext cx="366991" cy="735266"/>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right)">
                                      <p:cBhvr>
                                        <p:cTn id="15" dur="500"/>
                                        <p:tgtEl>
                                          <p:spTgt spid="5">
                                            <p:txEl>
                                              <p:pRg st="0" end="0"/>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slide(fromBottom)">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196"/>
                                        </p:tgtEl>
                                        <p:attrNameLst>
                                          <p:attrName>style.visibility</p:attrName>
                                        </p:attrNameLst>
                                      </p:cBhvr>
                                      <p:to>
                                        <p:strVal val="visible"/>
                                      </p:to>
                                    </p:set>
                                    <p:anim calcmode="lin" valueType="num">
                                      <p:cBhvr additive="base">
                                        <p:cTn id="24" dur="500" fill="hold"/>
                                        <p:tgtEl>
                                          <p:spTgt spid="8196"/>
                                        </p:tgtEl>
                                        <p:attrNameLst>
                                          <p:attrName>ppt_x</p:attrName>
                                        </p:attrNameLst>
                                      </p:cBhvr>
                                      <p:tavLst>
                                        <p:tav tm="0">
                                          <p:val>
                                            <p:strVal val="#ppt_x"/>
                                          </p:val>
                                        </p:tav>
                                        <p:tav tm="100000">
                                          <p:val>
                                            <p:strVal val="#ppt_x"/>
                                          </p:val>
                                        </p:tav>
                                      </p:tavLst>
                                    </p:anim>
                                    <p:anim calcmode="lin" valueType="num">
                                      <p:cBhvr additive="base">
                                        <p:cTn id="25"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6988" y="0"/>
          <a:ext cx="9117012" cy="6783388"/>
        </p:xfrm>
        <a:graphic>
          <a:graphicData uri="http://schemas.openxmlformats.org/drawingml/2006/table">
            <a:tbl>
              <a:tblPr>
                <a:tableStyleId>{BDBED569-4797-4DF1-A0F4-6AAB3CD982D8}</a:tableStyleId>
              </a:tblPr>
              <a:tblGrid>
                <a:gridCol w="658091">
                  <a:extLst>
                    <a:ext uri="{9D8B030D-6E8A-4147-A177-3AD203B41FA5}">
                      <a16:colId xmlns:a16="http://schemas.microsoft.com/office/drawing/2014/main" xmlns="" val="20000"/>
                    </a:ext>
                  </a:extLst>
                </a:gridCol>
                <a:gridCol w="4906213">
                  <a:extLst>
                    <a:ext uri="{9D8B030D-6E8A-4147-A177-3AD203B41FA5}">
                      <a16:colId xmlns:a16="http://schemas.microsoft.com/office/drawing/2014/main" xmlns="" val="20001"/>
                    </a:ext>
                  </a:extLst>
                </a:gridCol>
                <a:gridCol w="3551987">
                  <a:extLst>
                    <a:ext uri="{9D8B030D-6E8A-4147-A177-3AD203B41FA5}">
                      <a16:colId xmlns:a16="http://schemas.microsoft.com/office/drawing/2014/main" xmlns="" val="20002"/>
                    </a:ext>
                  </a:extLst>
                </a:gridCol>
              </a:tblGrid>
              <a:tr h="127207">
                <a:tc>
                  <a:txBody>
                    <a:bodyPr/>
                    <a:lstStyle/>
                    <a:p>
                      <a:pPr algn="ctr" rtl="1" fontAlgn="ctr"/>
                      <a:r>
                        <a:rPr lang="en-US" sz="2400" b="1" u="none" strike="noStrike" dirty="0" smtClean="0">
                          <a:solidFill>
                            <a:schemeClr val="bg1"/>
                          </a:solidFill>
                          <a:effectLst/>
                        </a:rPr>
                        <a:t>S/N</a:t>
                      </a:r>
                      <a:endParaRPr lang="ar-AE" sz="24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ctr" rtl="1" fontAlgn="ctr"/>
                      <a:r>
                        <a:rPr lang="en-US" sz="2400" b="1" u="none" strike="noStrike" dirty="0" smtClean="0">
                          <a:solidFill>
                            <a:schemeClr val="bg1"/>
                          </a:solidFill>
                          <a:effectLst/>
                        </a:rPr>
                        <a:t>Country of Origin</a:t>
                      </a:r>
                      <a:endParaRPr lang="en-US" sz="2400" b="1" u="none" strike="noStrike" dirty="0">
                        <a:solidFill>
                          <a:schemeClr val="bg1"/>
                        </a:solidFill>
                        <a:effectLst/>
                      </a:endParaRPr>
                    </a:p>
                  </a:txBody>
                  <a:tcPr marL="0" marR="0" marT="0" marB="0" anchor="ctr">
                    <a:solidFill>
                      <a:schemeClr val="accent5">
                        <a:lumMod val="75000"/>
                      </a:schemeClr>
                    </a:solidFill>
                  </a:tcPr>
                </a:tc>
                <a:tc>
                  <a:txBody>
                    <a:bodyPr/>
                    <a:lstStyle/>
                    <a:p>
                      <a:pPr algn="ctr" rtl="1" fontAlgn="ctr"/>
                      <a:r>
                        <a:rPr lang="en-US" sz="1800" b="1" dirty="0" smtClean="0">
                          <a:solidFill>
                            <a:schemeClr val="bg1"/>
                          </a:solidFill>
                        </a:rPr>
                        <a:t>Quantity of food imported per kg</a:t>
                      </a:r>
                      <a:endParaRPr lang="ar-AE" sz="1800" b="1" i="0" u="none" strike="noStrike" dirty="0">
                        <a:solidFill>
                          <a:schemeClr val="bg1"/>
                        </a:solidFill>
                        <a:effectLst/>
                        <a:latin typeface="+mn-lt"/>
                      </a:endParaRPr>
                    </a:p>
                  </a:txBody>
                  <a:tcPr marL="0" marR="0" marT="0" marB="0" anchor="ctr">
                    <a:solidFill>
                      <a:schemeClr val="accent5">
                        <a:lumMod val="75000"/>
                      </a:schemeClr>
                    </a:solidFill>
                  </a:tcPr>
                </a:tc>
                <a:extLst>
                  <a:ext uri="{0D108BD9-81ED-4DB2-BD59-A6C34878D82A}">
                    <a16:rowId xmlns:a16="http://schemas.microsoft.com/office/drawing/2014/main" xmlns="" val="10000"/>
                  </a:ext>
                </a:extLst>
              </a:tr>
              <a:tr h="179246">
                <a:tc>
                  <a:txBody>
                    <a:bodyPr/>
                    <a:lstStyle/>
                    <a:p>
                      <a:pPr algn="ctr" fontAlgn="ctr"/>
                      <a:r>
                        <a:rPr lang="en-US" sz="1200" b="1" u="none" strike="noStrike" dirty="0">
                          <a:solidFill>
                            <a:schemeClr val="bg1"/>
                          </a:solidFill>
                          <a:effectLst/>
                        </a:rPr>
                        <a:t>1</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India</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1,793,132,964</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01"/>
                  </a:ext>
                </a:extLst>
              </a:tr>
              <a:tr h="179246">
                <a:tc>
                  <a:txBody>
                    <a:bodyPr/>
                    <a:lstStyle/>
                    <a:p>
                      <a:pPr algn="ctr" fontAlgn="ctr"/>
                      <a:r>
                        <a:rPr lang="en-US" sz="1200" b="1" u="none" strike="noStrike" dirty="0">
                          <a:solidFill>
                            <a:schemeClr val="bg1"/>
                          </a:solidFill>
                          <a:effectLst/>
                        </a:rPr>
                        <a:t>2</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Pakistan</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470,655,669</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02"/>
                  </a:ext>
                </a:extLst>
              </a:tr>
              <a:tr h="179246">
                <a:tc>
                  <a:txBody>
                    <a:bodyPr/>
                    <a:lstStyle/>
                    <a:p>
                      <a:pPr algn="ctr" fontAlgn="ctr"/>
                      <a:r>
                        <a:rPr lang="en-US" sz="1200" b="1" u="none" strike="noStrike" dirty="0">
                          <a:solidFill>
                            <a:schemeClr val="bg1"/>
                          </a:solidFill>
                          <a:effectLst/>
                        </a:rPr>
                        <a:t>3</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Canada</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324,311,693</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03"/>
                  </a:ext>
                </a:extLst>
              </a:tr>
              <a:tr h="179246">
                <a:tc>
                  <a:txBody>
                    <a:bodyPr/>
                    <a:lstStyle/>
                    <a:p>
                      <a:pPr algn="ctr" fontAlgn="ctr"/>
                      <a:r>
                        <a:rPr lang="en-US" sz="1200" b="1" u="none" strike="noStrike" dirty="0">
                          <a:solidFill>
                            <a:schemeClr val="bg1"/>
                          </a:solidFill>
                          <a:effectLst/>
                        </a:rPr>
                        <a:t>4</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China</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300,025,844</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04"/>
                  </a:ext>
                </a:extLst>
              </a:tr>
              <a:tr h="179246">
                <a:tc>
                  <a:txBody>
                    <a:bodyPr/>
                    <a:lstStyle/>
                    <a:p>
                      <a:pPr algn="ctr" fontAlgn="ctr"/>
                      <a:r>
                        <a:rPr lang="en-US" sz="1200" b="1" u="none" strike="noStrike" dirty="0">
                          <a:solidFill>
                            <a:schemeClr val="bg1"/>
                          </a:solidFill>
                          <a:effectLst/>
                        </a:rPr>
                        <a:t>5</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dirty="0">
                          <a:effectLst/>
                        </a:rPr>
                        <a:t>Iran</a:t>
                      </a:r>
                      <a:endParaRPr lang="en-US" sz="1100" b="0" i="0" u="none" strike="noStrike" dirty="0">
                        <a:solidFill>
                          <a:srgbClr val="000000"/>
                        </a:solidFill>
                        <a:effectLst/>
                        <a:latin typeface="Calibri"/>
                      </a:endParaRPr>
                    </a:p>
                  </a:txBody>
                  <a:tcPr marL="4088" marR="4088" marT="4088" marB="0" anchor="ctr"/>
                </a:tc>
                <a:tc>
                  <a:txBody>
                    <a:bodyPr/>
                    <a:lstStyle/>
                    <a:p>
                      <a:pPr algn="ctr" fontAlgn="ctr"/>
                      <a:r>
                        <a:rPr lang="en-US" sz="1100" u="none" strike="noStrike">
                          <a:effectLst/>
                        </a:rPr>
                        <a:t>290,867,664</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05"/>
                  </a:ext>
                </a:extLst>
              </a:tr>
              <a:tr h="179246">
                <a:tc>
                  <a:txBody>
                    <a:bodyPr/>
                    <a:lstStyle/>
                    <a:p>
                      <a:pPr algn="ctr" fontAlgn="ctr"/>
                      <a:r>
                        <a:rPr lang="en-US" sz="1200" b="1" u="none" strike="noStrike" dirty="0">
                          <a:solidFill>
                            <a:schemeClr val="bg1"/>
                          </a:solidFill>
                          <a:effectLst/>
                        </a:rPr>
                        <a:t>6</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South Africa</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254,361,714</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06"/>
                  </a:ext>
                </a:extLst>
              </a:tr>
              <a:tr h="179246">
                <a:tc>
                  <a:txBody>
                    <a:bodyPr/>
                    <a:lstStyle/>
                    <a:p>
                      <a:pPr algn="ctr" fontAlgn="ctr"/>
                      <a:r>
                        <a:rPr lang="en-US" sz="1200" b="1" u="none" strike="noStrike" dirty="0">
                          <a:solidFill>
                            <a:schemeClr val="bg1"/>
                          </a:solidFill>
                          <a:effectLst/>
                        </a:rPr>
                        <a:t>7</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United States</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225,064,921</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07"/>
                  </a:ext>
                </a:extLst>
              </a:tr>
              <a:tr h="179246">
                <a:tc>
                  <a:txBody>
                    <a:bodyPr/>
                    <a:lstStyle/>
                    <a:p>
                      <a:pPr algn="ctr" fontAlgn="ctr"/>
                      <a:r>
                        <a:rPr lang="en-US" sz="1200" b="1" u="none" strike="noStrike" dirty="0">
                          <a:solidFill>
                            <a:schemeClr val="bg1"/>
                          </a:solidFill>
                          <a:effectLst/>
                        </a:rPr>
                        <a:t>8</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Egypt</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216,247,873</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08"/>
                  </a:ext>
                </a:extLst>
              </a:tr>
              <a:tr h="179246">
                <a:tc>
                  <a:txBody>
                    <a:bodyPr/>
                    <a:lstStyle/>
                    <a:p>
                      <a:pPr algn="ctr" fontAlgn="ctr"/>
                      <a:r>
                        <a:rPr lang="en-US" sz="1200" b="1" u="none" strike="noStrike" dirty="0">
                          <a:solidFill>
                            <a:schemeClr val="bg1"/>
                          </a:solidFill>
                          <a:effectLst/>
                        </a:rPr>
                        <a:t>9</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Australia</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215,124,761</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09"/>
                  </a:ext>
                </a:extLst>
              </a:tr>
              <a:tr h="179246">
                <a:tc>
                  <a:txBody>
                    <a:bodyPr/>
                    <a:lstStyle/>
                    <a:p>
                      <a:pPr algn="ctr" fontAlgn="ctr"/>
                      <a:r>
                        <a:rPr lang="en-US" sz="1200" b="1" u="none" strike="noStrike" dirty="0">
                          <a:solidFill>
                            <a:schemeClr val="bg1"/>
                          </a:solidFill>
                          <a:effectLst/>
                        </a:rPr>
                        <a:t>10</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dirty="0">
                          <a:effectLst/>
                        </a:rPr>
                        <a:t>Oman</a:t>
                      </a:r>
                      <a:endParaRPr lang="en-US" sz="1100" b="0" i="0" u="none" strike="noStrike" dirty="0">
                        <a:solidFill>
                          <a:srgbClr val="000000"/>
                        </a:solidFill>
                        <a:effectLst/>
                        <a:latin typeface="Calibri"/>
                      </a:endParaRPr>
                    </a:p>
                  </a:txBody>
                  <a:tcPr marL="4088" marR="4088" marT="4088" marB="0" anchor="ctr"/>
                </a:tc>
                <a:tc>
                  <a:txBody>
                    <a:bodyPr/>
                    <a:lstStyle/>
                    <a:p>
                      <a:pPr algn="ctr" fontAlgn="ctr"/>
                      <a:r>
                        <a:rPr lang="en-US" sz="1100" u="none" strike="noStrike">
                          <a:effectLst/>
                        </a:rPr>
                        <a:t>210,297,163</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10"/>
                  </a:ext>
                </a:extLst>
              </a:tr>
              <a:tr h="179246">
                <a:tc>
                  <a:txBody>
                    <a:bodyPr/>
                    <a:lstStyle/>
                    <a:p>
                      <a:pPr algn="ctr" fontAlgn="ctr"/>
                      <a:r>
                        <a:rPr lang="en-US" sz="1200" b="1" u="none" strike="noStrike" dirty="0">
                          <a:solidFill>
                            <a:schemeClr val="bg1"/>
                          </a:solidFill>
                          <a:effectLst/>
                        </a:rPr>
                        <a:t>11</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Turkey</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189,231,307</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11"/>
                  </a:ext>
                </a:extLst>
              </a:tr>
              <a:tr h="179246">
                <a:tc>
                  <a:txBody>
                    <a:bodyPr/>
                    <a:lstStyle/>
                    <a:p>
                      <a:pPr algn="ctr" fontAlgn="ctr"/>
                      <a:r>
                        <a:rPr lang="en-US" sz="1200" b="1" u="none" strike="noStrike" dirty="0">
                          <a:solidFill>
                            <a:schemeClr val="bg1"/>
                          </a:solidFill>
                          <a:effectLst/>
                        </a:rPr>
                        <a:t>12</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Brazil</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173,766,044</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12"/>
                  </a:ext>
                </a:extLst>
              </a:tr>
              <a:tr h="179246">
                <a:tc>
                  <a:txBody>
                    <a:bodyPr/>
                    <a:lstStyle/>
                    <a:p>
                      <a:pPr algn="ctr" fontAlgn="ctr"/>
                      <a:r>
                        <a:rPr lang="en-US" sz="1200" b="1" u="none" strike="noStrike" dirty="0">
                          <a:solidFill>
                            <a:schemeClr val="bg1"/>
                          </a:solidFill>
                          <a:effectLst/>
                        </a:rPr>
                        <a:t>13</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Romania</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173,212,856</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13"/>
                  </a:ext>
                </a:extLst>
              </a:tr>
              <a:tr h="179246">
                <a:tc>
                  <a:txBody>
                    <a:bodyPr/>
                    <a:lstStyle/>
                    <a:p>
                      <a:pPr algn="ctr" fontAlgn="ctr"/>
                      <a:r>
                        <a:rPr lang="en-US" sz="1200" b="1" u="none" strike="noStrike" dirty="0">
                          <a:solidFill>
                            <a:schemeClr val="bg1"/>
                          </a:solidFill>
                          <a:effectLst/>
                        </a:rPr>
                        <a:t>14</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New Zealand</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156,385,541</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14"/>
                  </a:ext>
                </a:extLst>
              </a:tr>
              <a:tr h="179246">
                <a:tc>
                  <a:txBody>
                    <a:bodyPr/>
                    <a:lstStyle/>
                    <a:p>
                      <a:pPr algn="ctr" fontAlgn="ctr"/>
                      <a:r>
                        <a:rPr lang="en-US" sz="1200" b="1" u="none" strike="noStrike" dirty="0">
                          <a:solidFill>
                            <a:schemeClr val="bg1"/>
                          </a:solidFill>
                          <a:effectLst/>
                        </a:rPr>
                        <a:t>15</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Thailand</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146,815,450</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15"/>
                  </a:ext>
                </a:extLst>
              </a:tr>
              <a:tr h="179246">
                <a:tc>
                  <a:txBody>
                    <a:bodyPr/>
                    <a:lstStyle/>
                    <a:p>
                      <a:pPr algn="ctr" fontAlgn="ctr"/>
                      <a:r>
                        <a:rPr lang="en-US" sz="1200" b="1" u="none" strike="noStrike">
                          <a:solidFill>
                            <a:schemeClr val="bg1"/>
                          </a:solidFill>
                          <a:effectLst/>
                        </a:rPr>
                        <a:t>16</a:t>
                      </a:r>
                      <a:endParaRPr lang="en-US" sz="1200" b="1" i="0" u="none" strike="noStrike">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Philippines</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132,700,772</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16"/>
                  </a:ext>
                </a:extLst>
              </a:tr>
              <a:tr h="179246">
                <a:tc>
                  <a:txBody>
                    <a:bodyPr/>
                    <a:lstStyle/>
                    <a:p>
                      <a:pPr algn="ctr" fontAlgn="ctr"/>
                      <a:r>
                        <a:rPr lang="en-US" sz="1200" b="1" u="none" strike="noStrike" dirty="0">
                          <a:solidFill>
                            <a:schemeClr val="bg1"/>
                          </a:solidFill>
                          <a:effectLst/>
                        </a:rPr>
                        <a:t>17</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Netherlands</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123,886,617</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17"/>
                  </a:ext>
                </a:extLst>
              </a:tr>
              <a:tr h="179246">
                <a:tc>
                  <a:txBody>
                    <a:bodyPr/>
                    <a:lstStyle/>
                    <a:p>
                      <a:pPr algn="ctr" fontAlgn="ctr"/>
                      <a:r>
                        <a:rPr lang="en-US" sz="1200" b="1" u="none" strike="noStrike" dirty="0">
                          <a:solidFill>
                            <a:schemeClr val="bg1"/>
                          </a:solidFill>
                          <a:effectLst/>
                        </a:rPr>
                        <a:t>18</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dirty="0">
                          <a:effectLst/>
                        </a:rPr>
                        <a:t>Italy</a:t>
                      </a:r>
                      <a:endParaRPr lang="en-US" sz="1100" b="0" i="0" u="none" strike="noStrike" dirty="0">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112,002,999</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18"/>
                  </a:ext>
                </a:extLst>
              </a:tr>
              <a:tr h="179246">
                <a:tc>
                  <a:txBody>
                    <a:bodyPr/>
                    <a:lstStyle/>
                    <a:p>
                      <a:pPr algn="ctr" fontAlgn="ctr"/>
                      <a:r>
                        <a:rPr lang="en-US" sz="1200" b="1" u="none" strike="noStrike" dirty="0">
                          <a:solidFill>
                            <a:schemeClr val="bg1"/>
                          </a:solidFill>
                          <a:effectLst/>
                        </a:rPr>
                        <a:t>19</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France</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110,214,362</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19"/>
                  </a:ext>
                </a:extLst>
              </a:tr>
              <a:tr h="179246">
                <a:tc>
                  <a:txBody>
                    <a:bodyPr/>
                    <a:lstStyle/>
                    <a:p>
                      <a:pPr algn="ctr" fontAlgn="ctr"/>
                      <a:r>
                        <a:rPr lang="en-US" sz="1200" b="1" u="none" strike="noStrike" dirty="0">
                          <a:solidFill>
                            <a:schemeClr val="bg1"/>
                          </a:solidFill>
                          <a:effectLst/>
                        </a:rPr>
                        <a:t>20</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dirty="0">
                          <a:effectLst/>
                        </a:rPr>
                        <a:t>Malaysia</a:t>
                      </a:r>
                      <a:endParaRPr lang="en-US" sz="1100" b="0" i="0" u="none" strike="noStrike" dirty="0">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107,835,283</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20"/>
                  </a:ext>
                </a:extLst>
              </a:tr>
              <a:tr h="179246">
                <a:tc>
                  <a:txBody>
                    <a:bodyPr/>
                    <a:lstStyle/>
                    <a:p>
                      <a:pPr algn="ctr" fontAlgn="ctr"/>
                      <a:r>
                        <a:rPr lang="en-US" sz="1200" b="1" u="none" strike="noStrike">
                          <a:solidFill>
                            <a:schemeClr val="bg1"/>
                          </a:solidFill>
                          <a:effectLst/>
                        </a:rPr>
                        <a:t>21</a:t>
                      </a:r>
                      <a:endParaRPr lang="en-US" sz="1200" b="1" i="0" u="none" strike="noStrike">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Spain</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102,604,765</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21"/>
                  </a:ext>
                </a:extLst>
              </a:tr>
              <a:tr h="179246">
                <a:tc>
                  <a:txBody>
                    <a:bodyPr/>
                    <a:lstStyle/>
                    <a:p>
                      <a:pPr algn="ctr" fontAlgn="ctr"/>
                      <a:r>
                        <a:rPr lang="en-US" sz="1200" b="1" u="none" strike="noStrike" dirty="0">
                          <a:solidFill>
                            <a:schemeClr val="bg1"/>
                          </a:solidFill>
                          <a:effectLst/>
                        </a:rPr>
                        <a:t>22</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Vietnam</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84,271,555</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22"/>
                  </a:ext>
                </a:extLst>
              </a:tr>
              <a:tr h="179246">
                <a:tc>
                  <a:txBody>
                    <a:bodyPr/>
                    <a:lstStyle/>
                    <a:p>
                      <a:pPr algn="ctr" fontAlgn="ctr"/>
                      <a:r>
                        <a:rPr lang="en-US" sz="1200" b="1" u="none" strike="noStrike" dirty="0">
                          <a:solidFill>
                            <a:schemeClr val="bg1"/>
                          </a:solidFill>
                          <a:effectLst/>
                        </a:rPr>
                        <a:t>23</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Ukraine</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77,987,633</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23"/>
                  </a:ext>
                </a:extLst>
              </a:tr>
              <a:tr h="179246">
                <a:tc>
                  <a:txBody>
                    <a:bodyPr/>
                    <a:lstStyle/>
                    <a:p>
                      <a:pPr algn="ctr" fontAlgn="ctr"/>
                      <a:r>
                        <a:rPr lang="en-US" sz="1200" b="1" u="none" strike="noStrike" dirty="0">
                          <a:solidFill>
                            <a:schemeClr val="bg1"/>
                          </a:solidFill>
                          <a:effectLst/>
                        </a:rPr>
                        <a:t>24</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Indonesia</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76,766,698</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24"/>
                  </a:ext>
                </a:extLst>
              </a:tr>
              <a:tr h="179246">
                <a:tc>
                  <a:txBody>
                    <a:bodyPr/>
                    <a:lstStyle/>
                    <a:p>
                      <a:pPr algn="ctr" fontAlgn="ctr"/>
                      <a:r>
                        <a:rPr lang="en-US" sz="1200" b="1" u="none" strike="noStrike" dirty="0">
                          <a:solidFill>
                            <a:schemeClr val="bg1"/>
                          </a:solidFill>
                          <a:effectLst/>
                        </a:rPr>
                        <a:t>25</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Germany</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73,422,311</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25"/>
                  </a:ext>
                </a:extLst>
              </a:tr>
              <a:tr h="179246">
                <a:tc>
                  <a:txBody>
                    <a:bodyPr/>
                    <a:lstStyle/>
                    <a:p>
                      <a:pPr algn="ctr" fontAlgn="ctr"/>
                      <a:r>
                        <a:rPr lang="en-US" sz="1200" b="1" u="none" strike="noStrike" dirty="0">
                          <a:solidFill>
                            <a:schemeClr val="bg1"/>
                          </a:solidFill>
                          <a:effectLst/>
                        </a:rPr>
                        <a:t>26</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Lebanon</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69,978,465</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26"/>
                  </a:ext>
                </a:extLst>
              </a:tr>
              <a:tr h="179246">
                <a:tc>
                  <a:txBody>
                    <a:bodyPr/>
                    <a:lstStyle/>
                    <a:p>
                      <a:pPr algn="ctr" fontAlgn="ctr"/>
                      <a:r>
                        <a:rPr lang="en-US" sz="1200" b="1" u="none" strike="noStrike" dirty="0">
                          <a:solidFill>
                            <a:schemeClr val="bg1"/>
                          </a:solidFill>
                          <a:effectLst/>
                        </a:rPr>
                        <a:t>27</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Kenya</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68,099,446</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27"/>
                  </a:ext>
                </a:extLst>
              </a:tr>
              <a:tr h="179246">
                <a:tc>
                  <a:txBody>
                    <a:bodyPr/>
                    <a:lstStyle/>
                    <a:p>
                      <a:pPr algn="ctr" fontAlgn="ctr"/>
                      <a:r>
                        <a:rPr lang="en-US" sz="1200" b="1" u="none" strike="noStrike" dirty="0">
                          <a:solidFill>
                            <a:schemeClr val="bg1"/>
                          </a:solidFill>
                          <a:effectLst/>
                        </a:rPr>
                        <a:t>28</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Lithuania</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67,131,764</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28"/>
                  </a:ext>
                </a:extLst>
              </a:tr>
              <a:tr h="179246">
                <a:tc>
                  <a:txBody>
                    <a:bodyPr/>
                    <a:lstStyle/>
                    <a:p>
                      <a:pPr algn="ctr" fontAlgn="ctr"/>
                      <a:r>
                        <a:rPr lang="en-US" sz="1200" b="1" u="none" strike="noStrike" dirty="0">
                          <a:solidFill>
                            <a:schemeClr val="bg1"/>
                          </a:solidFill>
                          <a:effectLst/>
                        </a:rPr>
                        <a:t>29</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Saudi Arabia</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a:effectLst/>
                        </a:rPr>
                        <a:t>61,924,434</a:t>
                      </a:r>
                      <a:endParaRPr lang="en-US" sz="1100" b="0" i="0" u="none" strike="noStrike">
                        <a:solidFill>
                          <a:srgbClr val="000000"/>
                        </a:solidFill>
                        <a:effectLst/>
                        <a:latin typeface="Calibri"/>
                      </a:endParaRPr>
                    </a:p>
                  </a:txBody>
                  <a:tcPr marL="4088" marR="4088" marT="4088" marB="0" anchor="ctr"/>
                </a:tc>
                <a:extLst>
                  <a:ext uri="{0D108BD9-81ED-4DB2-BD59-A6C34878D82A}">
                    <a16:rowId xmlns:a16="http://schemas.microsoft.com/office/drawing/2014/main" xmlns="" val="10029"/>
                  </a:ext>
                </a:extLst>
              </a:tr>
              <a:tr h="179246">
                <a:tc>
                  <a:txBody>
                    <a:bodyPr/>
                    <a:lstStyle/>
                    <a:p>
                      <a:pPr algn="ctr" fontAlgn="ctr"/>
                      <a:r>
                        <a:rPr lang="en-US" sz="1200" b="1" u="none" strike="noStrike" dirty="0">
                          <a:solidFill>
                            <a:schemeClr val="bg1"/>
                          </a:solidFill>
                          <a:effectLst/>
                        </a:rPr>
                        <a:t>30</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Argentina</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60,045,809</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30"/>
                  </a:ext>
                </a:extLst>
              </a:tr>
              <a:tr h="179246">
                <a:tc>
                  <a:txBody>
                    <a:bodyPr/>
                    <a:lstStyle/>
                    <a:p>
                      <a:pPr algn="ctr" fontAlgn="ctr"/>
                      <a:r>
                        <a:rPr lang="en-US" sz="1200" b="1" u="none" strike="noStrike" dirty="0">
                          <a:solidFill>
                            <a:schemeClr val="bg1"/>
                          </a:solidFill>
                          <a:effectLst/>
                        </a:rPr>
                        <a:t>31</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United Kingdom</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52,307,265</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31"/>
                  </a:ext>
                </a:extLst>
              </a:tr>
              <a:tr h="179246">
                <a:tc>
                  <a:txBody>
                    <a:bodyPr/>
                    <a:lstStyle/>
                    <a:p>
                      <a:pPr algn="ctr" fontAlgn="ctr"/>
                      <a:r>
                        <a:rPr lang="en-US" sz="1200" b="1" u="none" strike="noStrike" dirty="0">
                          <a:solidFill>
                            <a:schemeClr val="bg1"/>
                          </a:solidFill>
                          <a:effectLst/>
                        </a:rPr>
                        <a:t>32</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a:effectLst/>
                        </a:rPr>
                        <a:t>Myanmar</a:t>
                      </a:r>
                      <a:endParaRPr lang="en-US" sz="1100" b="0" i="0" u="none" strike="noStrike">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49,918,145</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32"/>
                  </a:ext>
                </a:extLst>
              </a:tr>
              <a:tr h="179246">
                <a:tc>
                  <a:txBody>
                    <a:bodyPr/>
                    <a:lstStyle/>
                    <a:p>
                      <a:pPr algn="ctr" fontAlgn="ctr"/>
                      <a:r>
                        <a:rPr lang="en-US" sz="1200" b="1" u="none" strike="noStrike" dirty="0">
                          <a:solidFill>
                            <a:schemeClr val="bg1"/>
                          </a:solidFill>
                          <a:effectLst/>
                        </a:rPr>
                        <a:t>33</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100" u="none" strike="noStrike" dirty="0">
                          <a:effectLst/>
                        </a:rPr>
                        <a:t>Ecuador</a:t>
                      </a:r>
                      <a:endParaRPr lang="en-US" sz="1100" b="0" i="0" u="none" strike="noStrike" dirty="0">
                        <a:solidFill>
                          <a:srgbClr val="000000"/>
                        </a:solidFill>
                        <a:effectLst/>
                        <a:latin typeface="Calibri"/>
                      </a:endParaRPr>
                    </a:p>
                  </a:txBody>
                  <a:tcPr marL="4088" marR="4088" marT="4088" marB="0" anchor="ctr"/>
                </a:tc>
                <a:tc>
                  <a:txBody>
                    <a:bodyPr/>
                    <a:lstStyle/>
                    <a:p>
                      <a:pPr algn="ctr" fontAlgn="ctr"/>
                      <a:r>
                        <a:rPr lang="en-US" sz="1100" u="none" strike="noStrike" dirty="0">
                          <a:effectLst/>
                        </a:rPr>
                        <a:t>46,862,606</a:t>
                      </a:r>
                      <a:endParaRPr lang="en-US" sz="1100" b="0" i="0" u="none" strike="noStrike" dirty="0">
                        <a:solidFill>
                          <a:srgbClr val="000000"/>
                        </a:solidFill>
                        <a:effectLst/>
                        <a:latin typeface="Calibri"/>
                      </a:endParaRPr>
                    </a:p>
                  </a:txBody>
                  <a:tcPr marL="4088" marR="4088" marT="4088" marB="0" anchor="ctr"/>
                </a:tc>
                <a:extLst>
                  <a:ext uri="{0D108BD9-81ED-4DB2-BD59-A6C34878D82A}">
                    <a16:rowId xmlns:a16="http://schemas.microsoft.com/office/drawing/2014/main" xmlns="" val="10033"/>
                  </a:ext>
                </a:extLst>
              </a:tr>
              <a:tr h="179246">
                <a:tc>
                  <a:txBody>
                    <a:bodyPr/>
                    <a:lstStyle/>
                    <a:p>
                      <a:pPr algn="ctr" fontAlgn="ctr"/>
                      <a:r>
                        <a:rPr lang="en-US" sz="1200" b="1" u="none" strike="noStrike" dirty="0">
                          <a:solidFill>
                            <a:schemeClr val="bg1"/>
                          </a:solidFill>
                          <a:effectLst/>
                        </a:rPr>
                        <a:t>34</a:t>
                      </a:r>
                      <a:endParaRPr lang="en-US" sz="1200" b="1" i="0" u="none" strike="noStrike" dirty="0">
                        <a:solidFill>
                          <a:schemeClr val="bg1"/>
                        </a:solidFill>
                        <a:effectLst/>
                        <a:latin typeface="Calibri"/>
                      </a:endParaRPr>
                    </a:p>
                  </a:txBody>
                  <a:tcPr marL="4088" marR="4088" marT="4088" marB="0" anchor="ctr">
                    <a:solidFill>
                      <a:schemeClr val="accent5">
                        <a:lumMod val="75000"/>
                      </a:schemeClr>
                    </a:solidFill>
                  </a:tcPr>
                </a:tc>
                <a:tc>
                  <a:txBody>
                    <a:bodyPr/>
                    <a:lstStyle/>
                    <a:p>
                      <a:pPr algn="l" fontAlgn="ctr"/>
                      <a:r>
                        <a:rPr lang="en-US" sz="1600" b="1" u="none" strike="noStrike">
                          <a:solidFill>
                            <a:srgbClr val="FF0000"/>
                          </a:solidFill>
                          <a:effectLst/>
                        </a:rPr>
                        <a:t>Sri Lanka</a:t>
                      </a:r>
                      <a:endParaRPr lang="en-US" sz="1600" b="1" i="0" u="none" strike="noStrike">
                        <a:solidFill>
                          <a:srgbClr val="FF0000"/>
                        </a:solidFill>
                        <a:effectLst/>
                        <a:latin typeface="Calibri"/>
                      </a:endParaRPr>
                    </a:p>
                  </a:txBody>
                  <a:tcPr marL="4088" marR="4088" marT="4088" marB="0" anchor="ctr"/>
                </a:tc>
                <a:tc>
                  <a:txBody>
                    <a:bodyPr/>
                    <a:lstStyle/>
                    <a:p>
                      <a:pPr algn="ctr" fontAlgn="ctr"/>
                      <a:r>
                        <a:rPr lang="en-US" sz="1600" b="1" u="none" strike="noStrike" dirty="0">
                          <a:solidFill>
                            <a:srgbClr val="FF0000"/>
                          </a:solidFill>
                          <a:effectLst/>
                        </a:rPr>
                        <a:t>43,108,506</a:t>
                      </a:r>
                      <a:endParaRPr lang="en-US" sz="1600" b="1" i="0" u="none" strike="noStrike" dirty="0">
                        <a:solidFill>
                          <a:srgbClr val="FF0000"/>
                        </a:solidFill>
                        <a:effectLst/>
                        <a:latin typeface="Calibri"/>
                      </a:endParaRPr>
                    </a:p>
                  </a:txBody>
                  <a:tcPr marL="4088" marR="4088" marT="4088" marB="0" anchor="ctr"/>
                </a:tc>
                <a:extLst>
                  <a:ext uri="{0D108BD9-81ED-4DB2-BD59-A6C34878D82A}">
                    <a16:rowId xmlns:a16="http://schemas.microsoft.com/office/drawing/2014/main" xmlns="" val="10034"/>
                  </a:ext>
                </a:extLst>
              </a:tr>
            </a:tbl>
          </a:graphicData>
        </a:graphic>
      </p:graphicFrame>
      <p:sp>
        <p:nvSpPr>
          <p:cNvPr id="3" name="Left Arrow 2"/>
          <p:cNvSpPr/>
          <p:nvPr/>
        </p:nvSpPr>
        <p:spPr>
          <a:xfrm>
            <a:off x="2051720" y="6453336"/>
            <a:ext cx="2304256" cy="404664"/>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amabouraia\Desktop\صور\QQ.jpg"/>
          <p:cNvPicPr>
            <a:picLocks noChangeAspect="1" noChangeArrowheads="1"/>
          </p:cNvPicPr>
          <p:nvPr/>
        </p:nvPicPr>
        <p:blipFill>
          <a:blip r:embed="rId2"/>
          <a:srcRect/>
          <a:stretch>
            <a:fillRect/>
          </a:stretch>
        </p:blipFill>
        <p:spPr bwMode="auto">
          <a:xfrm>
            <a:off x="6034088" y="1247775"/>
            <a:ext cx="3092450" cy="2493963"/>
          </a:xfrm>
          <a:prstGeom prst="rect">
            <a:avLst/>
          </a:prstGeom>
          <a:noFill/>
          <a:ln w="9525">
            <a:noFill/>
            <a:miter lim="800000"/>
            <a:headEnd/>
            <a:tailEnd/>
          </a:ln>
        </p:spPr>
      </p:pic>
      <p:pic>
        <p:nvPicPr>
          <p:cNvPr id="11"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12" name="Picture 4" descr="C:\Users\saba\Desktop\DM Coporate powerpoint\silde 2\slide2-13.png"/>
          <p:cNvPicPr>
            <a:picLocks noChangeAspect="1" noChangeArrowheads="1"/>
          </p:cNvPicPr>
          <p:nvPr/>
        </p:nvPicPr>
        <p:blipFill>
          <a:blip r:embed="rId4"/>
          <a:srcRect/>
          <a:stretch>
            <a:fillRect/>
          </a:stretch>
        </p:blipFill>
        <p:spPr bwMode="auto">
          <a:xfrm>
            <a:off x="415925" y="0"/>
            <a:ext cx="8555038" cy="971550"/>
          </a:xfrm>
          <a:prstGeom prst="rect">
            <a:avLst/>
          </a:prstGeom>
          <a:noFill/>
          <a:ln w="9525">
            <a:noFill/>
            <a:miter lim="800000"/>
            <a:headEnd/>
            <a:tailEnd/>
          </a:ln>
        </p:spPr>
      </p:pic>
      <p:sp>
        <p:nvSpPr>
          <p:cNvPr id="14" name="Title 1"/>
          <p:cNvSpPr txBox="1">
            <a:spLocks/>
          </p:cNvSpPr>
          <p:nvPr/>
        </p:nvSpPr>
        <p:spPr bwMode="auto">
          <a:xfrm>
            <a:off x="1476375" y="222250"/>
            <a:ext cx="6624638" cy="685800"/>
          </a:xfrm>
          <a:prstGeom prst="rect">
            <a:avLst/>
          </a:prstGeom>
          <a:noFill/>
          <a:ln w="9525">
            <a:noFill/>
            <a:miter lim="800000"/>
            <a:headEnd/>
            <a:tailEnd/>
          </a:ln>
        </p:spPr>
        <p:txBody>
          <a:bodyPr anchor="ctr"/>
          <a:lstStyle/>
          <a:p>
            <a:pPr marL="685800" indent="-685800" eaLnBrk="1" hangingPunct="1">
              <a:buFont typeface="Wingdings" pitchFamily="2" charset="2"/>
              <a:buChar char="q"/>
            </a:pPr>
            <a:r>
              <a:rPr lang="en-US" sz="2800" b="1">
                <a:solidFill>
                  <a:schemeClr val="bg1"/>
                </a:solidFill>
              </a:rPr>
              <a:t>Quantity of food imported per kg</a:t>
            </a:r>
          </a:p>
        </p:txBody>
      </p:sp>
      <p:sp>
        <p:nvSpPr>
          <p:cNvPr id="15"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22</a:t>
            </a:r>
            <a:endParaRPr lang="en-US" sz="2600" b="1" dirty="0">
              <a:solidFill>
                <a:srgbClr val="058C8E"/>
              </a:solidFill>
              <a:latin typeface="+mj-lt"/>
              <a:ea typeface="+mj-ea"/>
              <a:cs typeface="+mj-cs"/>
            </a:endParaRPr>
          </a:p>
        </p:txBody>
      </p:sp>
      <p:graphicFrame>
        <p:nvGraphicFramePr>
          <p:cNvPr id="8" name="Chart 7"/>
          <p:cNvGraphicFramePr>
            <a:graphicFrameLocks/>
          </p:cNvGraphicFramePr>
          <p:nvPr/>
        </p:nvGraphicFramePr>
        <p:xfrm>
          <a:off x="0" y="937662"/>
          <a:ext cx="9144000" cy="545885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right)">
                                      <p:cBhvr>
                                        <p:cTn id="15" dur="500"/>
                                        <p:tgtEl>
                                          <p:spTgt spid="14">
                                            <p:txEl>
                                              <p:pRg st="0" end="0"/>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slide(fromBottom)">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220"/>
                                        </p:tgtEl>
                                        <p:attrNameLst>
                                          <p:attrName>style.visibility</p:attrName>
                                        </p:attrNameLst>
                                      </p:cBhvr>
                                      <p:to>
                                        <p:strVal val="visible"/>
                                      </p:to>
                                    </p:set>
                                    <p:anim calcmode="lin" valueType="num">
                                      <p:cBhvr additive="base">
                                        <p:cTn id="24" dur="500" fill="hold"/>
                                        <p:tgtEl>
                                          <p:spTgt spid="9220"/>
                                        </p:tgtEl>
                                        <p:attrNameLst>
                                          <p:attrName>ppt_x</p:attrName>
                                        </p:attrNameLst>
                                      </p:cBhvr>
                                      <p:tavLst>
                                        <p:tav tm="0">
                                          <p:val>
                                            <p:strVal val="#ppt_x"/>
                                          </p:val>
                                        </p:tav>
                                        <p:tav tm="100000">
                                          <p:val>
                                            <p:strVal val="#ppt_x"/>
                                          </p:val>
                                        </p:tav>
                                      </p:tavLst>
                                    </p:anim>
                                    <p:anim calcmode="lin" valueType="num">
                                      <p:cBhvr additive="base">
                                        <p:cTn id="25"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p:cNvSpPr>
          <p:nvPr/>
        </p:nvSpPr>
        <p:spPr bwMode="auto">
          <a:xfrm>
            <a:off x="1692275" y="12700"/>
            <a:ext cx="5146675" cy="428625"/>
          </a:xfrm>
          <a:prstGeom prst="rect">
            <a:avLst/>
          </a:prstGeom>
          <a:noFill/>
          <a:ln w="9525">
            <a:noFill/>
            <a:miter lim="800000"/>
            <a:headEnd/>
            <a:tailEnd/>
          </a:ln>
        </p:spPr>
        <p:txBody>
          <a:bodyPr anchor="ctr"/>
          <a:lstStyle/>
          <a:p>
            <a:pPr marL="685800" indent="-685800" eaLnBrk="1" hangingPunct="1">
              <a:buFont typeface="Wingdings" pitchFamily="2" charset="2"/>
              <a:buChar char="q"/>
            </a:pPr>
            <a:r>
              <a:rPr lang="en-US" sz="3200" b="1">
                <a:solidFill>
                  <a:schemeClr val="bg1"/>
                </a:solidFill>
              </a:rPr>
              <a:t>Country - Contravention </a:t>
            </a:r>
          </a:p>
        </p:txBody>
      </p:sp>
      <p:graphicFrame>
        <p:nvGraphicFramePr>
          <p:cNvPr id="6" name="Table 5"/>
          <p:cNvGraphicFramePr>
            <a:graphicFrameLocks noGrp="1"/>
          </p:cNvGraphicFramePr>
          <p:nvPr/>
        </p:nvGraphicFramePr>
        <p:xfrm>
          <a:off x="0" y="0"/>
          <a:ext cx="9144000" cy="6892925"/>
        </p:xfrm>
        <a:graphic>
          <a:graphicData uri="http://schemas.openxmlformats.org/drawingml/2006/table">
            <a:tbl>
              <a:tblPr>
                <a:tableStyleId>{BDBED569-4797-4DF1-A0F4-6AAB3CD982D8}</a:tableStyleId>
              </a:tblPr>
              <a:tblGrid>
                <a:gridCol w="990600">
                  <a:extLst>
                    <a:ext uri="{9D8B030D-6E8A-4147-A177-3AD203B41FA5}">
                      <a16:colId xmlns:a16="http://schemas.microsoft.com/office/drawing/2014/main" xmlns="" val="20000"/>
                    </a:ext>
                  </a:extLst>
                </a:gridCol>
                <a:gridCol w="4809696">
                  <a:extLst>
                    <a:ext uri="{9D8B030D-6E8A-4147-A177-3AD203B41FA5}">
                      <a16:colId xmlns:a16="http://schemas.microsoft.com/office/drawing/2014/main" xmlns="" val="20001"/>
                    </a:ext>
                  </a:extLst>
                </a:gridCol>
                <a:gridCol w="3343703">
                  <a:extLst>
                    <a:ext uri="{9D8B030D-6E8A-4147-A177-3AD203B41FA5}">
                      <a16:colId xmlns:a16="http://schemas.microsoft.com/office/drawing/2014/main" xmlns="" val="20002"/>
                    </a:ext>
                  </a:extLst>
                </a:gridCol>
              </a:tblGrid>
              <a:tr h="339400">
                <a:tc>
                  <a:txBody>
                    <a:bodyPr/>
                    <a:lstStyle/>
                    <a:p>
                      <a:pPr algn="ctr" rtl="1" fontAlgn="ctr"/>
                      <a:r>
                        <a:rPr lang="en-US" sz="2400" b="1" u="none" strike="noStrike" dirty="0" smtClean="0">
                          <a:solidFill>
                            <a:schemeClr val="bg1"/>
                          </a:solidFill>
                          <a:effectLst/>
                        </a:rPr>
                        <a:t>S/N</a:t>
                      </a:r>
                      <a:endParaRPr lang="ar-AE" sz="2400" b="1" i="0" u="none" strike="noStrike" dirty="0">
                        <a:solidFill>
                          <a:schemeClr val="bg1"/>
                        </a:solidFill>
                        <a:effectLst/>
                        <a:latin typeface="Calibri"/>
                      </a:endParaRPr>
                    </a:p>
                  </a:txBody>
                  <a:tcPr marL="0" marR="0" marT="0" marB="0" anchor="ctr">
                    <a:solidFill>
                      <a:schemeClr val="accent5">
                        <a:lumMod val="75000"/>
                      </a:schemeClr>
                    </a:solidFill>
                  </a:tcPr>
                </a:tc>
                <a:tc>
                  <a:txBody>
                    <a:bodyPr/>
                    <a:lstStyle/>
                    <a:p>
                      <a:pPr algn="ctr" rtl="1" fontAlgn="ctr"/>
                      <a:r>
                        <a:rPr lang="en-US" sz="2400" b="1" u="none" strike="noStrike" dirty="0" smtClean="0">
                          <a:solidFill>
                            <a:schemeClr val="bg1"/>
                          </a:solidFill>
                          <a:effectLst/>
                        </a:rPr>
                        <a:t>Country of Origin</a:t>
                      </a:r>
                      <a:endParaRPr lang="en-US" sz="2400" b="1" u="none" strike="noStrike" dirty="0">
                        <a:solidFill>
                          <a:schemeClr val="bg1"/>
                        </a:solidFill>
                        <a:effectLst/>
                      </a:endParaRPr>
                    </a:p>
                  </a:txBody>
                  <a:tcPr marL="0" marR="0" marT="0" marB="0" anchor="ctr">
                    <a:solidFill>
                      <a:schemeClr val="accent5">
                        <a:lumMod val="75000"/>
                      </a:schemeClr>
                    </a:solidFill>
                  </a:tcPr>
                </a:tc>
                <a:tc>
                  <a:txBody>
                    <a:bodyPr/>
                    <a:lstStyle/>
                    <a:p>
                      <a:pPr algn="ctr" rtl="1" fontAlgn="ctr"/>
                      <a:r>
                        <a:rPr lang="en-US" sz="2400" b="1" dirty="0" smtClean="0">
                          <a:solidFill>
                            <a:schemeClr val="bg1"/>
                          </a:solidFill>
                        </a:rPr>
                        <a:t>Contravention </a:t>
                      </a:r>
                      <a:endParaRPr lang="ar-AE" sz="2400" b="1" i="0" u="none" strike="noStrike" dirty="0">
                        <a:solidFill>
                          <a:schemeClr val="bg1"/>
                        </a:solidFill>
                        <a:effectLst/>
                        <a:latin typeface="Calibri"/>
                      </a:endParaRPr>
                    </a:p>
                  </a:txBody>
                  <a:tcPr marL="0" marR="0" marT="0" marB="0" anchor="ctr">
                    <a:solidFill>
                      <a:schemeClr val="accent5">
                        <a:lumMod val="75000"/>
                      </a:schemeClr>
                    </a:solidFill>
                  </a:tcPr>
                </a:tc>
                <a:extLst>
                  <a:ext uri="{0D108BD9-81ED-4DB2-BD59-A6C34878D82A}">
                    <a16:rowId xmlns:a16="http://schemas.microsoft.com/office/drawing/2014/main" xmlns="" val="10000"/>
                  </a:ext>
                </a:extLst>
              </a:tr>
              <a:tr h="158998">
                <a:tc>
                  <a:txBody>
                    <a:bodyPr/>
                    <a:lstStyle/>
                    <a:p>
                      <a:pPr algn="ctr" fontAlgn="ctr"/>
                      <a:r>
                        <a:rPr lang="en-US" sz="1100" b="1" u="none" strike="noStrike" dirty="0">
                          <a:solidFill>
                            <a:schemeClr val="bg1"/>
                          </a:solidFill>
                          <a:effectLst/>
                        </a:rPr>
                        <a:t>1</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United Kingdom</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96,578</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01"/>
                  </a:ext>
                </a:extLst>
              </a:tr>
              <a:tr h="158998">
                <a:tc>
                  <a:txBody>
                    <a:bodyPr/>
                    <a:lstStyle/>
                    <a:p>
                      <a:pPr algn="ctr" fontAlgn="ctr"/>
                      <a:r>
                        <a:rPr lang="en-US" sz="1100" b="1" u="none" strike="noStrike" dirty="0">
                          <a:solidFill>
                            <a:schemeClr val="bg1"/>
                          </a:solidFill>
                          <a:effectLst/>
                        </a:rPr>
                        <a:t>2</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France</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90,697</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02"/>
                  </a:ext>
                </a:extLst>
              </a:tr>
              <a:tr h="158998">
                <a:tc>
                  <a:txBody>
                    <a:bodyPr/>
                    <a:lstStyle/>
                    <a:p>
                      <a:pPr algn="ctr" fontAlgn="ctr"/>
                      <a:r>
                        <a:rPr lang="en-US" sz="1100" b="1" u="none" strike="noStrike" dirty="0">
                          <a:solidFill>
                            <a:schemeClr val="bg1"/>
                          </a:solidFill>
                          <a:effectLst/>
                        </a:rPr>
                        <a:t>3</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India</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61,053</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03"/>
                  </a:ext>
                </a:extLst>
              </a:tr>
              <a:tr h="158998">
                <a:tc>
                  <a:txBody>
                    <a:bodyPr/>
                    <a:lstStyle/>
                    <a:p>
                      <a:pPr algn="ctr" fontAlgn="ctr"/>
                      <a:r>
                        <a:rPr lang="en-US" sz="1100" b="1" u="none" strike="noStrike">
                          <a:solidFill>
                            <a:schemeClr val="bg1"/>
                          </a:solidFill>
                          <a:effectLst/>
                        </a:rPr>
                        <a:t>4</a:t>
                      </a:r>
                      <a:endParaRPr lang="en-US" sz="1100" b="1" i="0" u="none" strike="noStrike">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United States</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a:effectLst/>
                        </a:rPr>
                        <a:t>40,292</a:t>
                      </a:r>
                      <a:endParaRPr lang="en-US" sz="1050" b="0" i="0" u="none" strike="noStrike">
                        <a:solidFill>
                          <a:srgbClr val="FF0000"/>
                        </a:solidFill>
                        <a:effectLst/>
                        <a:latin typeface="Calibri"/>
                      </a:endParaRPr>
                    </a:p>
                  </a:txBody>
                  <a:tcPr marL="3707" marR="3707" marT="3707" marB="0" anchor="ctr"/>
                </a:tc>
                <a:extLst>
                  <a:ext uri="{0D108BD9-81ED-4DB2-BD59-A6C34878D82A}">
                    <a16:rowId xmlns:a16="http://schemas.microsoft.com/office/drawing/2014/main" xmlns="" val="10004"/>
                  </a:ext>
                </a:extLst>
              </a:tr>
              <a:tr h="158998">
                <a:tc>
                  <a:txBody>
                    <a:bodyPr/>
                    <a:lstStyle/>
                    <a:p>
                      <a:pPr algn="ctr" fontAlgn="ctr"/>
                      <a:r>
                        <a:rPr lang="en-US" sz="1100" b="1" u="none" strike="noStrike">
                          <a:solidFill>
                            <a:schemeClr val="bg1"/>
                          </a:solidFill>
                          <a:effectLst/>
                        </a:rPr>
                        <a:t>5</a:t>
                      </a:r>
                      <a:endParaRPr lang="en-US" sz="1100" b="1" i="0" u="none" strike="noStrike">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Italy</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32,446</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05"/>
                  </a:ext>
                </a:extLst>
              </a:tr>
              <a:tr h="158998">
                <a:tc>
                  <a:txBody>
                    <a:bodyPr/>
                    <a:lstStyle/>
                    <a:p>
                      <a:pPr algn="ctr" fontAlgn="ctr"/>
                      <a:r>
                        <a:rPr lang="en-US" sz="1100" b="1" u="none" strike="noStrike" dirty="0">
                          <a:solidFill>
                            <a:schemeClr val="bg1"/>
                          </a:solidFill>
                          <a:effectLst/>
                        </a:rPr>
                        <a:t>6</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Australia</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a:effectLst/>
                        </a:rPr>
                        <a:t>23,958</a:t>
                      </a:r>
                      <a:endParaRPr lang="en-US" sz="1050" b="0" i="0" u="none" strike="noStrike">
                        <a:solidFill>
                          <a:srgbClr val="FF0000"/>
                        </a:solidFill>
                        <a:effectLst/>
                        <a:latin typeface="Calibri"/>
                      </a:endParaRPr>
                    </a:p>
                  </a:txBody>
                  <a:tcPr marL="3707" marR="3707" marT="3707" marB="0" anchor="ctr"/>
                </a:tc>
                <a:extLst>
                  <a:ext uri="{0D108BD9-81ED-4DB2-BD59-A6C34878D82A}">
                    <a16:rowId xmlns:a16="http://schemas.microsoft.com/office/drawing/2014/main" xmlns="" val="10006"/>
                  </a:ext>
                </a:extLst>
              </a:tr>
              <a:tr h="158998">
                <a:tc>
                  <a:txBody>
                    <a:bodyPr/>
                    <a:lstStyle/>
                    <a:p>
                      <a:pPr algn="ctr" fontAlgn="ctr"/>
                      <a:r>
                        <a:rPr lang="en-US" sz="1100" b="1" u="none" strike="noStrike">
                          <a:solidFill>
                            <a:schemeClr val="bg1"/>
                          </a:solidFill>
                          <a:effectLst/>
                        </a:rPr>
                        <a:t>7</a:t>
                      </a:r>
                      <a:endParaRPr lang="en-US" sz="1100" b="1" i="0" u="none" strike="noStrike">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dirty="0">
                          <a:effectLst/>
                        </a:rPr>
                        <a:t>Japan</a:t>
                      </a:r>
                      <a:endParaRPr lang="en-US" sz="1050" b="0" i="0" u="none" strike="noStrike" dirty="0">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19,220</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07"/>
                  </a:ext>
                </a:extLst>
              </a:tr>
              <a:tr h="158998">
                <a:tc>
                  <a:txBody>
                    <a:bodyPr/>
                    <a:lstStyle/>
                    <a:p>
                      <a:pPr algn="ctr" fontAlgn="ctr"/>
                      <a:r>
                        <a:rPr lang="en-US" sz="1100" b="1" u="none" strike="noStrike">
                          <a:solidFill>
                            <a:schemeClr val="bg1"/>
                          </a:solidFill>
                          <a:effectLst/>
                        </a:rPr>
                        <a:t>8</a:t>
                      </a:r>
                      <a:endParaRPr lang="en-US" sz="1100" b="1" i="0" u="none" strike="noStrike">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Netherlands</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13,613</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08"/>
                  </a:ext>
                </a:extLst>
              </a:tr>
              <a:tr h="158998">
                <a:tc>
                  <a:txBody>
                    <a:bodyPr/>
                    <a:lstStyle/>
                    <a:p>
                      <a:pPr algn="ctr" fontAlgn="ctr"/>
                      <a:r>
                        <a:rPr lang="en-US" sz="1100" b="1" u="none" strike="noStrike">
                          <a:solidFill>
                            <a:schemeClr val="bg1"/>
                          </a:solidFill>
                          <a:effectLst/>
                        </a:rPr>
                        <a:t>9</a:t>
                      </a:r>
                      <a:endParaRPr lang="en-US" sz="1100" b="1" i="0" u="none" strike="noStrike">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Ireland</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11,849</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09"/>
                  </a:ext>
                </a:extLst>
              </a:tr>
              <a:tr h="158998">
                <a:tc>
                  <a:txBody>
                    <a:bodyPr/>
                    <a:lstStyle/>
                    <a:p>
                      <a:pPr algn="ctr" fontAlgn="ctr"/>
                      <a:r>
                        <a:rPr lang="en-US" sz="1100" b="1" u="none" strike="noStrike">
                          <a:solidFill>
                            <a:schemeClr val="bg1"/>
                          </a:solidFill>
                          <a:effectLst/>
                        </a:rPr>
                        <a:t>10</a:t>
                      </a:r>
                      <a:endParaRPr lang="en-US" sz="1100" b="1" i="0" u="none" strike="noStrike">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dirty="0">
                          <a:effectLst/>
                        </a:rPr>
                        <a:t>Germany</a:t>
                      </a:r>
                      <a:endParaRPr lang="en-US" sz="1050" b="0" i="0" u="none" strike="noStrike" dirty="0">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10,657</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10"/>
                  </a:ext>
                </a:extLst>
              </a:tr>
              <a:tr h="158998">
                <a:tc>
                  <a:txBody>
                    <a:bodyPr/>
                    <a:lstStyle/>
                    <a:p>
                      <a:pPr algn="ctr" fontAlgn="ctr"/>
                      <a:r>
                        <a:rPr lang="en-US" sz="1100" b="1" u="none" strike="noStrike" dirty="0">
                          <a:solidFill>
                            <a:schemeClr val="bg1"/>
                          </a:solidFill>
                          <a:effectLst/>
                        </a:rPr>
                        <a:t>11</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Brazil</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a:effectLst/>
                        </a:rPr>
                        <a:t>9,840</a:t>
                      </a:r>
                      <a:endParaRPr lang="en-US" sz="1050" b="0" i="0" u="none" strike="noStrike">
                        <a:solidFill>
                          <a:srgbClr val="FF0000"/>
                        </a:solidFill>
                        <a:effectLst/>
                        <a:latin typeface="Calibri"/>
                      </a:endParaRPr>
                    </a:p>
                  </a:txBody>
                  <a:tcPr marL="3707" marR="3707" marT="3707" marB="0" anchor="ctr"/>
                </a:tc>
                <a:extLst>
                  <a:ext uri="{0D108BD9-81ED-4DB2-BD59-A6C34878D82A}">
                    <a16:rowId xmlns:a16="http://schemas.microsoft.com/office/drawing/2014/main" xmlns="" val="10011"/>
                  </a:ext>
                </a:extLst>
              </a:tr>
              <a:tr h="158998">
                <a:tc>
                  <a:txBody>
                    <a:bodyPr/>
                    <a:lstStyle/>
                    <a:p>
                      <a:pPr algn="ctr" fontAlgn="ctr"/>
                      <a:r>
                        <a:rPr lang="en-US" sz="1100" b="1" u="none" strike="noStrike">
                          <a:solidFill>
                            <a:schemeClr val="bg1"/>
                          </a:solidFill>
                          <a:effectLst/>
                        </a:rPr>
                        <a:t>12</a:t>
                      </a:r>
                      <a:endParaRPr lang="en-US" sz="1100" b="1" i="0" u="none" strike="noStrike">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Belgium</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9,120</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12"/>
                  </a:ext>
                </a:extLst>
              </a:tr>
              <a:tr h="158998">
                <a:tc>
                  <a:txBody>
                    <a:bodyPr/>
                    <a:lstStyle/>
                    <a:p>
                      <a:pPr algn="ctr" fontAlgn="ctr"/>
                      <a:r>
                        <a:rPr lang="en-US" sz="1100" b="1" u="none" strike="noStrike" dirty="0">
                          <a:solidFill>
                            <a:schemeClr val="bg1"/>
                          </a:solidFill>
                          <a:effectLst/>
                        </a:rPr>
                        <a:t>13</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Pakistan</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a:effectLst/>
                        </a:rPr>
                        <a:t>8,765</a:t>
                      </a:r>
                      <a:endParaRPr lang="en-US" sz="1050" b="0" i="0" u="none" strike="noStrike">
                        <a:solidFill>
                          <a:srgbClr val="FF0000"/>
                        </a:solidFill>
                        <a:effectLst/>
                        <a:latin typeface="Calibri"/>
                      </a:endParaRPr>
                    </a:p>
                  </a:txBody>
                  <a:tcPr marL="3707" marR="3707" marT="3707" marB="0" anchor="ctr"/>
                </a:tc>
                <a:extLst>
                  <a:ext uri="{0D108BD9-81ED-4DB2-BD59-A6C34878D82A}">
                    <a16:rowId xmlns:a16="http://schemas.microsoft.com/office/drawing/2014/main" xmlns="" val="10013"/>
                  </a:ext>
                </a:extLst>
              </a:tr>
              <a:tr h="158998">
                <a:tc>
                  <a:txBody>
                    <a:bodyPr/>
                    <a:lstStyle/>
                    <a:p>
                      <a:pPr algn="ctr" fontAlgn="ctr"/>
                      <a:r>
                        <a:rPr lang="en-US" sz="1100" b="1" u="none" strike="noStrike" dirty="0">
                          <a:solidFill>
                            <a:schemeClr val="bg1"/>
                          </a:solidFill>
                          <a:effectLst/>
                        </a:rPr>
                        <a:t>14</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Kenya</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8,479</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14"/>
                  </a:ext>
                </a:extLst>
              </a:tr>
              <a:tr h="158998">
                <a:tc>
                  <a:txBody>
                    <a:bodyPr/>
                    <a:lstStyle/>
                    <a:p>
                      <a:pPr algn="ctr" fontAlgn="ctr"/>
                      <a:r>
                        <a:rPr lang="en-US" sz="1100" b="1" u="none" strike="noStrike">
                          <a:solidFill>
                            <a:schemeClr val="bg1"/>
                          </a:solidFill>
                          <a:effectLst/>
                        </a:rPr>
                        <a:t>15</a:t>
                      </a:r>
                      <a:endParaRPr lang="en-US" sz="1100" b="1" i="0" u="none" strike="noStrike">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New Zealand</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8,012</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15"/>
                  </a:ext>
                </a:extLst>
              </a:tr>
              <a:tr h="158998">
                <a:tc>
                  <a:txBody>
                    <a:bodyPr/>
                    <a:lstStyle/>
                    <a:p>
                      <a:pPr algn="ctr" fontAlgn="ctr"/>
                      <a:r>
                        <a:rPr lang="en-US" sz="1100" b="1" u="none" strike="noStrike" dirty="0">
                          <a:solidFill>
                            <a:schemeClr val="bg1"/>
                          </a:solidFill>
                          <a:effectLst/>
                        </a:rPr>
                        <a:t>16</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Turkey</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7,783</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16"/>
                  </a:ext>
                </a:extLst>
              </a:tr>
              <a:tr h="158998">
                <a:tc>
                  <a:txBody>
                    <a:bodyPr/>
                    <a:lstStyle/>
                    <a:p>
                      <a:pPr algn="ctr" fontAlgn="ctr"/>
                      <a:r>
                        <a:rPr lang="en-US" sz="1100" b="1" u="none" strike="noStrike" dirty="0">
                          <a:solidFill>
                            <a:schemeClr val="bg1"/>
                          </a:solidFill>
                          <a:effectLst/>
                        </a:rPr>
                        <a:t>17</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South Africa</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7,594</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17"/>
                  </a:ext>
                </a:extLst>
              </a:tr>
              <a:tr h="158998">
                <a:tc>
                  <a:txBody>
                    <a:bodyPr/>
                    <a:lstStyle/>
                    <a:p>
                      <a:pPr algn="ctr" fontAlgn="ctr"/>
                      <a:r>
                        <a:rPr lang="en-US" sz="1100" b="1" u="none" strike="noStrike" dirty="0">
                          <a:solidFill>
                            <a:schemeClr val="bg1"/>
                          </a:solidFill>
                          <a:effectLst/>
                        </a:rPr>
                        <a:t>18</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Oman</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a:effectLst/>
                        </a:rPr>
                        <a:t>6,946</a:t>
                      </a:r>
                      <a:endParaRPr lang="en-US" sz="1050" b="0" i="0" u="none" strike="noStrike">
                        <a:solidFill>
                          <a:srgbClr val="FF0000"/>
                        </a:solidFill>
                        <a:effectLst/>
                        <a:latin typeface="Calibri"/>
                      </a:endParaRPr>
                    </a:p>
                  </a:txBody>
                  <a:tcPr marL="3707" marR="3707" marT="3707" marB="0" anchor="ctr"/>
                </a:tc>
                <a:extLst>
                  <a:ext uri="{0D108BD9-81ED-4DB2-BD59-A6C34878D82A}">
                    <a16:rowId xmlns:a16="http://schemas.microsoft.com/office/drawing/2014/main" xmlns="" val="10018"/>
                  </a:ext>
                </a:extLst>
              </a:tr>
              <a:tr h="158998">
                <a:tc>
                  <a:txBody>
                    <a:bodyPr/>
                    <a:lstStyle/>
                    <a:p>
                      <a:pPr algn="ctr" fontAlgn="ctr"/>
                      <a:r>
                        <a:rPr lang="en-US" sz="1100" b="1" u="none" strike="noStrike">
                          <a:solidFill>
                            <a:schemeClr val="bg1"/>
                          </a:solidFill>
                          <a:effectLst/>
                        </a:rPr>
                        <a:t>19</a:t>
                      </a:r>
                      <a:endParaRPr lang="en-US" sz="1100" b="1" i="0" u="none" strike="noStrike">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Philippines</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6,206</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19"/>
                  </a:ext>
                </a:extLst>
              </a:tr>
              <a:tr h="158998">
                <a:tc>
                  <a:txBody>
                    <a:bodyPr/>
                    <a:lstStyle/>
                    <a:p>
                      <a:pPr algn="ctr" fontAlgn="ctr"/>
                      <a:r>
                        <a:rPr lang="en-US" sz="1100" b="1" u="none" strike="noStrike" dirty="0">
                          <a:solidFill>
                            <a:schemeClr val="bg1"/>
                          </a:solidFill>
                          <a:effectLst/>
                        </a:rPr>
                        <a:t>20</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Thailand</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5,529</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20"/>
                  </a:ext>
                </a:extLst>
              </a:tr>
              <a:tr h="158998">
                <a:tc>
                  <a:txBody>
                    <a:bodyPr/>
                    <a:lstStyle/>
                    <a:p>
                      <a:pPr algn="ctr" fontAlgn="ctr"/>
                      <a:r>
                        <a:rPr lang="en-US" sz="1100" b="1" u="none" strike="noStrike" dirty="0">
                          <a:solidFill>
                            <a:schemeClr val="bg1"/>
                          </a:solidFill>
                          <a:effectLst/>
                        </a:rPr>
                        <a:t>21</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Spain</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5,159</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21"/>
                  </a:ext>
                </a:extLst>
              </a:tr>
              <a:tr h="158998">
                <a:tc>
                  <a:txBody>
                    <a:bodyPr/>
                    <a:lstStyle/>
                    <a:p>
                      <a:pPr algn="ctr" fontAlgn="ctr"/>
                      <a:r>
                        <a:rPr lang="en-US" sz="1100" b="1" u="none" strike="noStrike">
                          <a:solidFill>
                            <a:schemeClr val="bg1"/>
                          </a:solidFill>
                          <a:effectLst/>
                        </a:rPr>
                        <a:t>22</a:t>
                      </a:r>
                      <a:endParaRPr lang="en-US" sz="1100" b="1" i="0" u="none" strike="noStrike">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Greece</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5,097</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22"/>
                  </a:ext>
                </a:extLst>
              </a:tr>
              <a:tr h="158998">
                <a:tc>
                  <a:txBody>
                    <a:bodyPr/>
                    <a:lstStyle/>
                    <a:p>
                      <a:pPr algn="ctr" fontAlgn="ctr"/>
                      <a:r>
                        <a:rPr lang="en-US" sz="1100" b="1" u="none" strike="noStrike" dirty="0">
                          <a:solidFill>
                            <a:schemeClr val="bg1"/>
                          </a:solidFill>
                          <a:effectLst/>
                        </a:rPr>
                        <a:t>23</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Canada</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3,894</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23"/>
                  </a:ext>
                </a:extLst>
              </a:tr>
              <a:tr h="158998">
                <a:tc>
                  <a:txBody>
                    <a:bodyPr/>
                    <a:lstStyle/>
                    <a:p>
                      <a:pPr algn="ctr" fontAlgn="ctr"/>
                      <a:r>
                        <a:rPr lang="en-US" sz="1100" b="1" u="none" strike="noStrike" dirty="0">
                          <a:solidFill>
                            <a:schemeClr val="bg1"/>
                          </a:solidFill>
                          <a:effectLst/>
                        </a:rPr>
                        <a:t>24</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China</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3,825</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24"/>
                  </a:ext>
                </a:extLst>
              </a:tr>
              <a:tr h="158998">
                <a:tc>
                  <a:txBody>
                    <a:bodyPr/>
                    <a:lstStyle/>
                    <a:p>
                      <a:pPr algn="ctr" fontAlgn="ctr"/>
                      <a:r>
                        <a:rPr lang="en-US" sz="1100" b="1" u="none" strike="noStrike" dirty="0">
                          <a:solidFill>
                            <a:schemeClr val="bg1"/>
                          </a:solidFill>
                          <a:effectLst/>
                        </a:rPr>
                        <a:t>25</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Saudi Arabia</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3,701</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25"/>
                  </a:ext>
                </a:extLst>
              </a:tr>
              <a:tr h="158998">
                <a:tc>
                  <a:txBody>
                    <a:bodyPr/>
                    <a:lstStyle/>
                    <a:p>
                      <a:pPr algn="ctr" fontAlgn="ctr"/>
                      <a:r>
                        <a:rPr lang="en-US" sz="1100" b="1" u="none" strike="noStrike">
                          <a:solidFill>
                            <a:schemeClr val="bg1"/>
                          </a:solidFill>
                          <a:effectLst/>
                        </a:rPr>
                        <a:t>26</a:t>
                      </a:r>
                      <a:endParaRPr lang="en-US" sz="1100" b="1" i="0" u="none" strike="noStrike">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Egypt</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3,103</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26"/>
                  </a:ext>
                </a:extLst>
              </a:tr>
              <a:tr h="158998">
                <a:tc>
                  <a:txBody>
                    <a:bodyPr/>
                    <a:lstStyle/>
                    <a:p>
                      <a:pPr algn="ctr" fontAlgn="ctr"/>
                      <a:r>
                        <a:rPr lang="en-US" sz="1100" b="1" u="none" strike="noStrike" dirty="0">
                          <a:solidFill>
                            <a:schemeClr val="bg1"/>
                          </a:solidFill>
                          <a:effectLst/>
                        </a:rPr>
                        <a:t>27</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Iran</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3,059</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27"/>
                  </a:ext>
                </a:extLst>
              </a:tr>
              <a:tr h="158998">
                <a:tc>
                  <a:txBody>
                    <a:bodyPr/>
                    <a:lstStyle/>
                    <a:p>
                      <a:pPr algn="ctr" fontAlgn="ctr"/>
                      <a:r>
                        <a:rPr lang="en-US" sz="1100" b="1" u="none" strike="noStrike" dirty="0">
                          <a:solidFill>
                            <a:schemeClr val="bg1"/>
                          </a:solidFill>
                          <a:effectLst/>
                        </a:rPr>
                        <a:t>28</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Malaysia</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3,013</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28"/>
                  </a:ext>
                </a:extLst>
              </a:tr>
              <a:tr h="158998">
                <a:tc>
                  <a:txBody>
                    <a:bodyPr/>
                    <a:lstStyle/>
                    <a:p>
                      <a:pPr algn="ctr" fontAlgn="ctr"/>
                      <a:r>
                        <a:rPr lang="en-US" sz="1100" b="1" u="none" strike="noStrike" dirty="0">
                          <a:solidFill>
                            <a:schemeClr val="bg1"/>
                          </a:solidFill>
                          <a:effectLst/>
                        </a:rPr>
                        <a:t>29</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Norway</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2,708</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29"/>
                  </a:ext>
                </a:extLst>
              </a:tr>
              <a:tr h="158998">
                <a:tc>
                  <a:txBody>
                    <a:bodyPr/>
                    <a:lstStyle/>
                    <a:p>
                      <a:pPr algn="ctr" fontAlgn="ctr"/>
                      <a:r>
                        <a:rPr lang="en-US" sz="1100" b="1" u="none" strike="noStrike" dirty="0">
                          <a:solidFill>
                            <a:schemeClr val="bg1"/>
                          </a:solidFill>
                          <a:effectLst/>
                        </a:rPr>
                        <a:t>30</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Singapore</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2,610</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30"/>
                  </a:ext>
                </a:extLst>
              </a:tr>
              <a:tr h="158998">
                <a:tc>
                  <a:txBody>
                    <a:bodyPr/>
                    <a:lstStyle/>
                    <a:p>
                      <a:pPr algn="ctr" fontAlgn="ctr"/>
                      <a:r>
                        <a:rPr lang="en-US" sz="1100" b="1" u="none" strike="noStrike" dirty="0">
                          <a:solidFill>
                            <a:schemeClr val="bg1"/>
                          </a:solidFill>
                          <a:effectLst/>
                        </a:rPr>
                        <a:t>31</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Ukraine</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2,324</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31"/>
                  </a:ext>
                </a:extLst>
              </a:tr>
              <a:tr h="158998">
                <a:tc>
                  <a:txBody>
                    <a:bodyPr/>
                    <a:lstStyle/>
                    <a:p>
                      <a:pPr algn="ctr" fontAlgn="ctr"/>
                      <a:r>
                        <a:rPr lang="en-US" sz="1100" b="1" u="none" strike="noStrike" dirty="0">
                          <a:solidFill>
                            <a:schemeClr val="bg1"/>
                          </a:solidFill>
                          <a:effectLst/>
                        </a:rPr>
                        <a:t>32</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Korea(South)</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a:effectLst/>
                        </a:rPr>
                        <a:t>2,132</a:t>
                      </a:r>
                      <a:endParaRPr lang="en-US" sz="1050" b="0" i="0" u="none" strike="noStrike">
                        <a:solidFill>
                          <a:srgbClr val="FF0000"/>
                        </a:solidFill>
                        <a:effectLst/>
                        <a:latin typeface="Calibri"/>
                      </a:endParaRPr>
                    </a:p>
                  </a:txBody>
                  <a:tcPr marL="3707" marR="3707" marT="3707" marB="0" anchor="ctr"/>
                </a:tc>
                <a:extLst>
                  <a:ext uri="{0D108BD9-81ED-4DB2-BD59-A6C34878D82A}">
                    <a16:rowId xmlns:a16="http://schemas.microsoft.com/office/drawing/2014/main" xmlns="" val="10032"/>
                  </a:ext>
                </a:extLst>
              </a:tr>
              <a:tr h="158998">
                <a:tc>
                  <a:txBody>
                    <a:bodyPr/>
                    <a:lstStyle/>
                    <a:p>
                      <a:pPr algn="ctr" fontAlgn="ctr"/>
                      <a:r>
                        <a:rPr lang="en-US" sz="1100" b="1" u="none" strike="noStrike" dirty="0">
                          <a:solidFill>
                            <a:schemeClr val="bg1"/>
                          </a:solidFill>
                          <a:effectLst/>
                        </a:rPr>
                        <a:t>33</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dirty="0">
                          <a:effectLst/>
                        </a:rPr>
                        <a:t>Switzerland</a:t>
                      </a:r>
                      <a:endParaRPr lang="en-US" sz="1050" b="0" i="0" u="none" strike="noStrike" dirty="0">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2,050</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33"/>
                  </a:ext>
                </a:extLst>
              </a:tr>
              <a:tr h="158998">
                <a:tc>
                  <a:txBody>
                    <a:bodyPr/>
                    <a:lstStyle/>
                    <a:p>
                      <a:pPr algn="ctr" fontAlgn="ctr"/>
                      <a:r>
                        <a:rPr lang="en-US" sz="1100" b="1" u="none" strike="noStrike" dirty="0">
                          <a:solidFill>
                            <a:schemeClr val="bg1"/>
                          </a:solidFill>
                          <a:effectLst/>
                        </a:rPr>
                        <a:t>34</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Austria</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1,995</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34"/>
                  </a:ext>
                </a:extLst>
              </a:tr>
              <a:tr h="158998">
                <a:tc>
                  <a:txBody>
                    <a:bodyPr/>
                    <a:lstStyle/>
                    <a:p>
                      <a:pPr algn="ctr" fontAlgn="ctr"/>
                      <a:r>
                        <a:rPr lang="en-US" sz="1100" b="1" u="none" strike="noStrike" dirty="0">
                          <a:solidFill>
                            <a:schemeClr val="bg1"/>
                          </a:solidFill>
                          <a:effectLst/>
                        </a:rPr>
                        <a:t>35</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Poland</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1,931</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35"/>
                  </a:ext>
                </a:extLst>
              </a:tr>
              <a:tr h="158998">
                <a:tc>
                  <a:txBody>
                    <a:bodyPr/>
                    <a:lstStyle/>
                    <a:p>
                      <a:pPr algn="ctr" fontAlgn="ctr"/>
                      <a:r>
                        <a:rPr lang="en-US" sz="1100" b="1" u="none" strike="noStrike" dirty="0">
                          <a:solidFill>
                            <a:schemeClr val="bg1"/>
                          </a:solidFill>
                          <a:effectLst/>
                        </a:rPr>
                        <a:t>36</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050" u="none" strike="noStrike">
                          <a:effectLst/>
                        </a:rPr>
                        <a:t>Lebanon</a:t>
                      </a:r>
                      <a:endParaRPr lang="en-US" sz="1050" b="0" i="0" u="none" strike="noStrike">
                        <a:solidFill>
                          <a:srgbClr val="000000"/>
                        </a:solidFill>
                        <a:effectLst/>
                        <a:latin typeface="Calibri"/>
                      </a:endParaRPr>
                    </a:p>
                  </a:txBody>
                  <a:tcPr marL="3707" marR="3707" marT="3707" marB="0" anchor="ctr"/>
                </a:tc>
                <a:tc>
                  <a:txBody>
                    <a:bodyPr/>
                    <a:lstStyle/>
                    <a:p>
                      <a:pPr algn="ctr" fontAlgn="ctr"/>
                      <a:r>
                        <a:rPr lang="en-US" sz="1050" u="none" strike="noStrike" dirty="0">
                          <a:effectLst/>
                        </a:rPr>
                        <a:t>1,927</a:t>
                      </a:r>
                      <a:endParaRPr lang="en-US" sz="1050" b="0"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36"/>
                  </a:ext>
                </a:extLst>
              </a:tr>
              <a:tr h="158998">
                <a:tc>
                  <a:txBody>
                    <a:bodyPr/>
                    <a:lstStyle/>
                    <a:p>
                      <a:pPr algn="ctr" fontAlgn="ctr"/>
                      <a:r>
                        <a:rPr lang="en-US" sz="1050" b="1" u="none" strike="noStrike" dirty="0">
                          <a:solidFill>
                            <a:schemeClr val="bg1"/>
                          </a:solidFill>
                          <a:effectLst/>
                        </a:rPr>
                        <a:t>37</a:t>
                      </a:r>
                      <a:endParaRPr lang="en-US" sz="105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100" b="0" u="none" strike="noStrike" dirty="0">
                          <a:solidFill>
                            <a:schemeClr val="tx1"/>
                          </a:solidFill>
                          <a:effectLst/>
                        </a:rPr>
                        <a:t>Argentina</a:t>
                      </a:r>
                      <a:endParaRPr lang="en-US" sz="1100" b="0" i="0" u="none" strike="noStrike" dirty="0">
                        <a:solidFill>
                          <a:schemeClr val="tx1"/>
                        </a:solidFill>
                        <a:effectLst/>
                        <a:latin typeface="Calibri"/>
                      </a:endParaRPr>
                    </a:p>
                  </a:txBody>
                  <a:tcPr marL="3707" marR="3707" marT="3707" marB="0" anchor="ctr"/>
                </a:tc>
                <a:tc>
                  <a:txBody>
                    <a:bodyPr/>
                    <a:lstStyle/>
                    <a:p>
                      <a:pPr algn="ctr" fontAlgn="ctr"/>
                      <a:r>
                        <a:rPr lang="en-US" sz="1100" b="0" u="none" strike="noStrike" dirty="0">
                          <a:solidFill>
                            <a:schemeClr val="tx1"/>
                          </a:solidFill>
                          <a:effectLst/>
                        </a:rPr>
                        <a:t>1,834</a:t>
                      </a:r>
                      <a:endParaRPr lang="en-US" sz="1100" b="0" i="0" u="none" strike="noStrike" dirty="0">
                        <a:solidFill>
                          <a:schemeClr val="tx1"/>
                        </a:solidFill>
                        <a:effectLst/>
                        <a:latin typeface="Calibri"/>
                      </a:endParaRPr>
                    </a:p>
                  </a:txBody>
                  <a:tcPr marL="3707" marR="3707" marT="3707" marB="0" anchor="ctr"/>
                </a:tc>
                <a:extLst>
                  <a:ext uri="{0D108BD9-81ED-4DB2-BD59-A6C34878D82A}">
                    <a16:rowId xmlns:a16="http://schemas.microsoft.com/office/drawing/2014/main" xmlns="" val="10037"/>
                  </a:ext>
                </a:extLst>
              </a:tr>
              <a:tr h="158998">
                <a:tc>
                  <a:txBody>
                    <a:bodyPr/>
                    <a:lstStyle/>
                    <a:p>
                      <a:pPr algn="ctr" fontAlgn="ctr"/>
                      <a:r>
                        <a:rPr lang="en-US" sz="1100" b="1" u="none" strike="noStrike" dirty="0">
                          <a:solidFill>
                            <a:schemeClr val="bg1"/>
                          </a:solidFill>
                          <a:effectLst/>
                        </a:rPr>
                        <a:t>38</a:t>
                      </a:r>
                      <a:endParaRPr lang="en-US" sz="1100" b="1" i="0" u="none" strike="noStrike" dirty="0">
                        <a:solidFill>
                          <a:schemeClr val="bg1"/>
                        </a:solidFill>
                        <a:effectLst/>
                        <a:latin typeface="Calibri"/>
                      </a:endParaRPr>
                    </a:p>
                  </a:txBody>
                  <a:tcPr marL="3707" marR="3707" marT="3707" marB="0" anchor="ctr">
                    <a:solidFill>
                      <a:schemeClr val="accent5">
                        <a:lumMod val="75000"/>
                      </a:schemeClr>
                    </a:solidFill>
                  </a:tcPr>
                </a:tc>
                <a:tc>
                  <a:txBody>
                    <a:bodyPr/>
                    <a:lstStyle/>
                    <a:p>
                      <a:pPr algn="l" fontAlgn="ctr"/>
                      <a:r>
                        <a:rPr lang="en-US" sz="1200" b="1" u="none" strike="noStrike" dirty="0">
                          <a:solidFill>
                            <a:srgbClr val="FF0000"/>
                          </a:solidFill>
                          <a:effectLst/>
                        </a:rPr>
                        <a:t>Sri Lanka</a:t>
                      </a:r>
                      <a:endParaRPr lang="en-US" sz="1200" b="1" i="0" u="none" strike="noStrike" dirty="0">
                        <a:solidFill>
                          <a:srgbClr val="FF0000"/>
                        </a:solidFill>
                        <a:effectLst/>
                        <a:latin typeface="Calibri"/>
                      </a:endParaRPr>
                    </a:p>
                  </a:txBody>
                  <a:tcPr marL="3707" marR="3707" marT="3707" marB="0" anchor="ctr"/>
                </a:tc>
                <a:tc>
                  <a:txBody>
                    <a:bodyPr/>
                    <a:lstStyle/>
                    <a:p>
                      <a:pPr algn="ctr" fontAlgn="ctr"/>
                      <a:r>
                        <a:rPr lang="en-US" sz="1200" b="1" u="none" strike="noStrike" dirty="0">
                          <a:solidFill>
                            <a:srgbClr val="FF0000"/>
                          </a:solidFill>
                          <a:effectLst/>
                        </a:rPr>
                        <a:t>1,803</a:t>
                      </a:r>
                      <a:endParaRPr lang="en-US" sz="1200" b="1" i="0" u="none" strike="noStrike" dirty="0">
                        <a:solidFill>
                          <a:srgbClr val="FF0000"/>
                        </a:solidFill>
                        <a:effectLst/>
                        <a:latin typeface="Calibri"/>
                      </a:endParaRPr>
                    </a:p>
                  </a:txBody>
                  <a:tcPr marL="3707" marR="3707" marT="3707" marB="0" anchor="ctr"/>
                </a:tc>
                <a:extLst>
                  <a:ext uri="{0D108BD9-81ED-4DB2-BD59-A6C34878D82A}">
                    <a16:rowId xmlns:a16="http://schemas.microsoft.com/office/drawing/2014/main" xmlns="" val="10038"/>
                  </a:ext>
                </a:extLst>
              </a:tr>
            </a:tbl>
          </a:graphicData>
        </a:graphic>
      </p:graphicFrame>
      <p:sp>
        <p:nvSpPr>
          <p:cNvPr id="2" name="Left Arrow 1"/>
          <p:cNvSpPr/>
          <p:nvPr/>
        </p:nvSpPr>
        <p:spPr>
          <a:xfrm>
            <a:off x="2339752" y="6669360"/>
            <a:ext cx="1728192" cy="188640"/>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mabouraia\Desktop\صور\microscope.png"/>
          <p:cNvPicPr>
            <a:picLocks noChangeAspect="1" noChangeArrowheads="1"/>
          </p:cNvPicPr>
          <p:nvPr/>
        </p:nvPicPr>
        <p:blipFill>
          <a:blip r:embed="rId2"/>
          <a:srcRect/>
          <a:stretch>
            <a:fillRect/>
          </a:stretch>
        </p:blipFill>
        <p:spPr bwMode="auto">
          <a:xfrm>
            <a:off x="6515100" y="1341438"/>
            <a:ext cx="2455863" cy="2628900"/>
          </a:xfrm>
          <a:prstGeom prst="rect">
            <a:avLst/>
          </a:prstGeom>
          <a:noFill/>
          <a:ln w="9525">
            <a:noFill/>
            <a:miter lim="800000"/>
            <a:headEnd/>
            <a:tailEnd/>
          </a:ln>
        </p:spPr>
      </p:pic>
      <p:pic>
        <p:nvPicPr>
          <p:cNvPr id="11"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12" name="Picture 4" descr="C:\Users\saba\Desktop\DM Coporate powerpoint\silde 2\slide2-13.png"/>
          <p:cNvPicPr>
            <a:picLocks noChangeAspect="1" noChangeArrowheads="1"/>
          </p:cNvPicPr>
          <p:nvPr/>
        </p:nvPicPr>
        <p:blipFill>
          <a:blip r:embed="rId4"/>
          <a:srcRect/>
          <a:stretch>
            <a:fillRect/>
          </a:stretch>
        </p:blipFill>
        <p:spPr bwMode="auto">
          <a:xfrm>
            <a:off x="415925" y="0"/>
            <a:ext cx="8555038" cy="971550"/>
          </a:xfrm>
          <a:prstGeom prst="rect">
            <a:avLst/>
          </a:prstGeom>
          <a:noFill/>
          <a:ln w="9525">
            <a:noFill/>
            <a:miter lim="800000"/>
            <a:headEnd/>
            <a:tailEnd/>
          </a:ln>
        </p:spPr>
      </p:pic>
      <p:sp>
        <p:nvSpPr>
          <p:cNvPr id="14" name="Title 1"/>
          <p:cNvSpPr txBox="1">
            <a:spLocks/>
          </p:cNvSpPr>
          <p:nvPr/>
        </p:nvSpPr>
        <p:spPr bwMode="auto">
          <a:xfrm>
            <a:off x="1476375" y="222250"/>
            <a:ext cx="6624638" cy="685800"/>
          </a:xfrm>
          <a:prstGeom prst="rect">
            <a:avLst/>
          </a:prstGeom>
          <a:noFill/>
          <a:ln w="9525">
            <a:noFill/>
            <a:miter lim="800000"/>
            <a:headEnd/>
            <a:tailEnd/>
          </a:ln>
        </p:spPr>
        <p:txBody>
          <a:bodyPr anchor="ctr"/>
          <a:lstStyle/>
          <a:p>
            <a:pPr marL="685800" indent="-685800" eaLnBrk="1" hangingPunct="1">
              <a:buFont typeface="Wingdings" pitchFamily="2" charset="2"/>
              <a:buChar char="q"/>
            </a:pPr>
            <a:r>
              <a:rPr lang="en-US" sz="2800" b="1">
                <a:solidFill>
                  <a:schemeClr val="bg1"/>
                </a:solidFill>
              </a:rPr>
              <a:t>Country - Contravention </a:t>
            </a:r>
          </a:p>
        </p:txBody>
      </p:sp>
      <p:sp>
        <p:nvSpPr>
          <p:cNvPr id="15"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24</a:t>
            </a:r>
            <a:endParaRPr lang="en-US" sz="2600" b="1" dirty="0">
              <a:solidFill>
                <a:srgbClr val="058C8E"/>
              </a:solidFill>
              <a:latin typeface="+mj-lt"/>
              <a:ea typeface="+mj-ea"/>
              <a:cs typeface="+mj-cs"/>
            </a:endParaRPr>
          </a:p>
        </p:txBody>
      </p:sp>
      <p:graphicFrame>
        <p:nvGraphicFramePr>
          <p:cNvPr id="9" name="Chart 8"/>
          <p:cNvGraphicFramePr>
            <a:graphicFrameLocks/>
          </p:cNvGraphicFramePr>
          <p:nvPr/>
        </p:nvGraphicFramePr>
        <p:xfrm>
          <a:off x="13916" y="941643"/>
          <a:ext cx="9130083" cy="536767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right)">
                                      <p:cBhvr>
                                        <p:cTn id="15" dur="500"/>
                                        <p:tgtEl>
                                          <p:spTgt spid="14">
                                            <p:txEl>
                                              <p:pRg st="0" end="0"/>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slide(fromBottom)">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42"/>
                                        </p:tgtEl>
                                        <p:attrNameLst>
                                          <p:attrName>style.visibility</p:attrName>
                                        </p:attrNameLst>
                                      </p:cBhvr>
                                      <p:to>
                                        <p:strVal val="visible"/>
                                      </p:to>
                                    </p:set>
                                    <p:anim calcmode="lin" valueType="num">
                                      <p:cBhvr additive="base">
                                        <p:cTn id="24" dur="500" fill="hold"/>
                                        <p:tgtEl>
                                          <p:spTgt spid="10242"/>
                                        </p:tgtEl>
                                        <p:attrNameLst>
                                          <p:attrName>ppt_x</p:attrName>
                                        </p:attrNameLst>
                                      </p:cBhvr>
                                      <p:tavLst>
                                        <p:tav tm="0">
                                          <p:val>
                                            <p:strVal val="#ppt_x"/>
                                          </p:val>
                                        </p:tav>
                                        <p:tav tm="100000">
                                          <p:val>
                                            <p:strVal val="#ppt_x"/>
                                          </p:val>
                                        </p:tav>
                                      </p:tavLst>
                                    </p:anim>
                                    <p:anim calcmode="lin" valueType="num">
                                      <p:cBhvr additive="base">
                                        <p:cTn id="25"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3795"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33796" name="Title 1"/>
          <p:cNvSpPr txBox="1">
            <a:spLocks/>
          </p:cNvSpPr>
          <p:nvPr/>
        </p:nvSpPr>
        <p:spPr bwMode="auto">
          <a:xfrm>
            <a:off x="1763713" y="333375"/>
            <a:ext cx="6372225" cy="428625"/>
          </a:xfrm>
          <a:prstGeom prst="rect">
            <a:avLst/>
          </a:prstGeom>
          <a:noFill/>
          <a:ln w="9525">
            <a:noFill/>
            <a:miter lim="800000"/>
            <a:headEnd/>
            <a:tailEnd/>
          </a:ln>
        </p:spPr>
        <p:txBody>
          <a:bodyPr anchor="ctr"/>
          <a:lstStyle/>
          <a:p>
            <a:pPr eaLnBrk="1" hangingPunct="1"/>
            <a:endParaRPr lang="en-US" sz="2800" b="1">
              <a:solidFill>
                <a:schemeClr val="bg1"/>
              </a:solidFill>
            </a:endParaRPr>
          </a:p>
        </p:txBody>
      </p:sp>
      <p:sp>
        <p:nvSpPr>
          <p:cNvPr id="16"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26</a:t>
            </a:r>
            <a:endParaRPr lang="en-US" sz="2600" b="1" dirty="0">
              <a:solidFill>
                <a:srgbClr val="058C8E"/>
              </a:solidFill>
              <a:latin typeface="+mj-lt"/>
              <a:ea typeface="+mj-ea"/>
              <a:cs typeface="+mj-cs"/>
            </a:endParaRPr>
          </a:p>
        </p:txBody>
      </p:sp>
      <p:sp>
        <p:nvSpPr>
          <p:cNvPr id="33798" name="Rectangle 17"/>
          <p:cNvSpPr>
            <a:spLocks noChangeArrowheads="1"/>
          </p:cNvSpPr>
          <p:nvPr/>
        </p:nvSpPr>
        <p:spPr bwMode="auto">
          <a:xfrm>
            <a:off x="1528763" y="196850"/>
            <a:ext cx="6840537" cy="708025"/>
          </a:xfrm>
          <a:prstGeom prst="rect">
            <a:avLst/>
          </a:prstGeom>
          <a:noFill/>
          <a:ln w="9525">
            <a:noFill/>
            <a:miter lim="800000"/>
            <a:headEnd/>
            <a:tailEnd/>
          </a:ln>
        </p:spPr>
        <p:txBody>
          <a:bodyPr>
            <a:spAutoFit/>
          </a:bodyPr>
          <a:lstStyle/>
          <a:p>
            <a:pPr defTabSz="457200" rtl="1">
              <a:spcBef>
                <a:spcPct val="50000"/>
              </a:spcBef>
            </a:pPr>
            <a:r>
              <a:rPr lang="en-US" sz="4000" b="1">
                <a:solidFill>
                  <a:schemeClr val="bg1"/>
                </a:solidFill>
              </a:rPr>
              <a:t>The required documents</a:t>
            </a:r>
          </a:p>
        </p:txBody>
      </p:sp>
      <p:sp>
        <p:nvSpPr>
          <p:cNvPr id="33799" name="Rectangle 1"/>
          <p:cNvSpPr>
            <a:spLocks noChangeArrowheads="1"/>
          </p:cNvSpPr>
          <p:nvPr/>
        </p:nvSpPr>
        <p:spPr bwMode="auto">
          <a:xfrm>
            <a:off x="611188" y="900113"/>
            <a:ext cx="8359775" cy="5632450"/>
          </a:xfrm>
          <a:prstGeom prst="rect">
            <a:avLst/>
          </a:prstGeom>
          <a:noFill/>
          <a:ln w="9525">
            <a:noFill/>
            <a:miter lim="800000"/>
            <a:headEnd/>
            <a:tailEnd/>
          </a:ln>
        </p:spPr>
        <p:txBody>
          <a:bodyPr>
            <a:spAutoFit/>
          </a:bodyPr>
          <a:lstStyle/>
          <a:p>
            <a:pPr lvl="1" indent="-457200" eaLnBrk="1" hangingPunct="1">
              <a:lnSpc>
                <a:spcPct val="150000"/>
              </a:lnSpc>
              <a:buClr>
                <a:srgbClr val="058C8E"/>
              </a:buClr>
              <a:buSzPct val="100000"/>
              <a:buFont typeface="Wingdings" pitchFamily="2" charset="2"/>
              <a:buChar char="q"/>
            </a:pPr>
            <a:r>
              <a:rPr lang="en-US" sz="2400" b="1">
                <a:solidFill>
                  <a:srgbClr val="000000"/>
                </a:solidFill>
              </a:rPr>
              <a:t>Required documents from country of origin</a:t>
            </a:r>
          </a:p>
          <a:p>
            <a:pPr lvl="2" indent="-457200" eaLnBrk="1" hangingPunct="1">
              <a:lnSpc>
                <a:spcPct val="150000"/>
              </a:lnSpc>
              <a:buClr>
                <a:srgbClr val="058C8E"/>
              </a:buClr>
              <a:buSzPct val="100000"/>
              <a:buFont typeface="Wingdings" pitchFamily="2" charset="2"/>
              <a:buChar char="q"/>
            </a:pPr>
            <a:r>
              <a:rPr lang="en-US" sz="2400" b="1">
                <a:solidFill>
                  <a:srgbClr val="000000"/>
                </a:solidFill>
              </a:rPr>
              <a:t>Health Certificate</a:t>
            </a:r>
            <a:r>
              <a:rPr lang="en-US" sz="2400">
                <a:solidFill>
                  <a:srgbClr val="000000"/>
                </a:solidFill>
              </a:rPr>
              <a:t> from Authorized Government Entity</a:t>
            </a:r>
          </a:p>
          <a:p>
            <a:pPr lvl="2" indent="-457200" eaLnBrk="1" hangingPunct="1">
              <a:lnSpc>
                <a:spcPct val="150000"/>
              </a:lnSpc>
              <a:buClr>
                <a:srgbClr val="058C8E"/>
              </a:buClr>
              <a:buSzPct val="100000"/>
              <a:buFont typeface="Wingdings" pitchFamily="2" charset="2"/>
              <a:buChar char="q"/>
            </a:pPr>
            <a:r>
              <a:rPr lang="en-US" sz="2400" b="1">
                <a:solidFill>
                  <a:srgbClr val="000000"/>
                </a:solidFill>
              </a:rPr>
              <a:t>Halal Certificate </a:t>
            </a:r>
            <a:r>
              <a:rPr lang="en-US" sz="2400">
                <a:solidFill>
                  <a:srgbClr val="000000"/>
                </a:solidFill>
              </a:rPr>
              <a:t>( For the meat, poultry &amp; its products)</a:t>
            </a:r>
          </a:p>
          <a:p>
            <a:pPr lvl="2" indent="-457200" eaLnBrk="1" hangingPunct="1">
              <a:lnSpc>
                <a:spcPct val="150000"/>
              </a:lnSpc>
              <a:buClr>
                <a:srgbClr val="058C8E"/>
              </a:buClr>
              <a:buSzPct val="100000"/>
              <a:buFont typeface="Wingdings" pitchFamily="2" charset="2"/>
              <a:buChar char="q"/>
            </a:pPr>
            <a:r>
              <a:rPr lang="en-US" sz="2400" b="1">
                <a:solidFill>
                  <a:srgbClr val="000000"/>
                </a:solidFill>
              </a:rPr>
              <a:t>Packing list </a:t>
            </a:r>
          </a:p>
          <a:p>
            <a:pPr lvl="2" indent="-457200" eaLnBrk="1" hangingPunct="1">
              <a:lnSpc>
                <a:spcPct val="150000"/>
              </a:lnSpc>
              <a:buClr>
                <a:srgbClr val="058C8E"/>
              </a:buClr>
              <a:buSzPct val="100000"/>
              <a:buFont typeface="Wingdings" pitchFamily="2" charset="2"/>
              <a:buChar char="q"/>
            </a:pPr>
            <a:r>
              <a:rPr lang="en-US" sz="2400">
                <a:solidFill>
                  <a:srgbClr val="000000"/>
                </a:solidFill>
              </a:rPr>
              <a:t>Other certificate for specific consignment: </a:t>
            </a:r>
          </a:p>
          <a:p>
            <a:pPr lvl="2" indent="-457200" eaLnBrk="1" hangingPunct="1">
              <a:lnSpc>
                <a:spcPct val="150000"/>
              </a:lnSpc>
              <a:buClr>
                <a:srgbClr val="058C8E"/>
              </a:buClr>
              <a:buSzPct val="100000"/>
              <a:buFont typeface="Wingdings" pitchFamily="2" charset="2"/>
              <a:buChar char="q"/>
            </a:pPr>
            <a:r>
              <a:rPr lang="en-US" sz="2400">
                <a:solidFill>
                  <a:srgbClr val="000000"/>
                </a:solidFill>
              </a:rPr>
              <a:t>Pork- free diet certificate  for Farmed  Fish and Seafood's and its products </a:t>
            </a:r>
          </a:p>
          <a:p>
            <a:pPr lvl="2" indent="-457200" eaLnBrk="1" hangingPunct="1">
              <a:lnSpc>
                <a:spcPct val="150000"/>
              </a:lnSpc>
              <a:buClr>
                <a:srgbClr val="058C8E"/>
              </a:buClr>
              <a:buSzPct val="100000"/>
              <a:buFont typeface="Wingdings" pitchFamily="2" charset="2"/>
              <a:buChar char="q"/>
            </a:pPr>
            <a:r>
              <a:rPr lang="en-US" sz="2400">
                <a:solidFill>
                  <a:srgbClr val="000000"/>
                </a:solidFill>
              </a:rPr>
              <a:t>Organic Certificate (If claimed)</a:t>
            </a:r>
          </a:p>
          <a:p>
            <a:pPr lvl="2" indent="-457200" eaLnBrk="1" hangingPunct="1">
              <a:lnSpc>
                <a:spcPct val="150000"/>
              </a:lnSpc>
              <a:buClr>
                <a:srgbClr val="058C8E"/>
              </a:buClr>
              <a:buSzPct val="100000"/>
              <a:buFont typeface="Wingdings" pitchFamily="2" charset="2"/>
              <a:buChar char="q"/>
            </a:pPr>
            <a:r>
              <a:rPr lang="en-US" sz="2400">
                <a:solidFill>
                  <a:srgbClr val="000000"/>
                </a:solidFill>
              </a:rPr>
              <a:t>GMO free Certificate (If Claimed)</a:t>
            </a:r>
          </a:p>
          <a:p>
            <a:pPr lvl="2" indent="-457200" eaLnBrk="1" hangingPunct="1">
              <a:lnSpc>
                <a:spcPct val="150000"/>
              </a:lnSpc>
              <a:buClr>
                <a:srgbClr val="058C8E"/>
              </a:buClr>
              <a:buSzPct val="100000"/>
              <a:buFont typeface="Wingdings" pitchFamily="2" charset="2"/>
              <a:buChar char="q"/>
            </a:pPr>
            <a:r>
              <a:rPr lang="en-US" sz="2400">
                <a:solidFill>
                  <a:srgbClr val="000000"/>
                </a:solidFill>
              </a:rPr>
              <a:t>Other Certificate as per the Circular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amabouraia\Desktop\صور\wez.jpeg"/>
          <p:cNvPicPr>
            <a:picLocks noChangeAspect="1" noChangeArrowheads="1"/>
          </p:cNvPicPr>
          <p:nvPr/>
        </p:nvPicPr>
        <p:blipFill>
          <a:blip r:embed="rId2"/>
          <a:srcRect/>
          <a:stretch>
            <a:fillRect/>
          </a:stretch>
        </p:blipFill>
        <p:spPr bwMode="auto">
          <a:xfrm>
            <a:off x="5867400" y="4149725"/>
            <a:ext cx="3276600" cy="2654300"/>
          </a:xfrm>
          <a:prstGeom prst="rect">
            <a:avLst/>
          </a:prstGeom>
          <a:noFill/>
          <a:ln w="9525">
            <a:noFill/>
            <a:miter lim="800000"/>
            <a:headEnd/>
            <a:tailEnd/>
          </a:ln>
        </p:spPr>
      </p:pic>
      <p:pic>
        <p:nvPicPr>
          <p:cNvPr id="2051"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2052" name="Picture 4" descr="C:\Users\saba\Desktop\DM Coporate powerpoint\silde 2\slide2-13.png"/>
          <p:cNvPicPr>
            <a:picLocks noChangeAspect="1" noChangeArrowheads="1"/>
          </p:cNvPicPr>
          <p:nvPr/>
        </p:nvPicPr>
        <p:blipFill>
          <a:blip r:embed="rId4"/>
          <a:srcRect/>
          <a:stretch>
            <a:fillRect/>
          </a:stretch>
        </p:blipFill>
        <p:spPr bwMode="auto">
          <a:xfrm>
            <a:off x="415925" y="0"/>
            <a:ext cx="8555038" cy="971550"/>
          </a:xfrm>
          <a:prstGeom prst="rect">
            <a:avLst/>
          </a:prstGeom>
          <a:noFill/>
          <a:ln w="9525">
            <a:noFill/>
            <a:miter lim="800000"/>
            <a:headEnd/>
            <a:tailEnd/>
          </a:ln>
        </p:spPr>
      </p:pic>
      <p:sp>
        <p:nvSpPr>
          <p:cNvPr id="16"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02</a:t>
            </a:r>
            <a:endParaRPr lang="en-US" sz="2600" b="1" dirty="0">
              <a:solidFill>
                <a:srgbClr val="058C8E"/>
              </a:solidFill>
              <a:latin typeface="+mj-lt"/>
              <a:ea typeface="+mj-ea"/>
              <a:cs typeface="+mj-cs"/>
            </a:endParaRPr>
          </a:p>
        </p:txBody>
      </p:sp>
      <p:sp>
        <p:nvSpPr>
          <p:cNvPr id="3" name="TextBox 2"/>
          <p:cNvSpPr txBox="1">
            <a:spLocks noChangeArrowheads="1"/>
          </p:cNvSpPr>
          <p:nvPr/>
        </p:nvSpPr>
        <p:spPr bwMode="auto">
          <a:xfrm>
            <a:off x="369888" y="1125538"/>
            <a:ext cx="8404225" cy="3968750"/>
          </a:xfrm>
          <a:prstGeom prst="rect">
            <a:avLst/>
          </a:prstGeom>
          <a:noFill/>
          <a:ln w="9525">
            <a:noFill/>
            <a:miter lim="800000"/>
            <a:headEnd/>
            <a:tailEnd/>
          </a:ln>
        </p:spPr>
        <p:txBody>
          <a:bodyPr>
            <a:spAutoFit/>
          </a:bodyPr>
          <a:lstStyle/>
          <a:p>
            <a:pPr marL="342900" indent="-342900" eaLnBrk="1" hangingPunct="1">
              <a:buFont typeface="Calibri" pitchFamily="34" charset="0"/>
              <a:buAutoNum type="arabicPeriod"/>
            </a:pPr>
            <a:r>
              <a:rPr lang="en-US" sz="2800"/>
              <a:t>Assuring Food Safety and Quality</a:t>
            </a:r>
            <a:r>
              <a:rPr lang="ar-AE" sz="2800"/>
              <a:t>.</a:t>
            </a:r>
            <a:endParaRPr lang="en-US" sz="2800"/>
          </a:p>
          <a:p>
            <a:pPr marL="342900" indent="-342900" eaLnBrk="1" hangingPunct="1">
              <a:buFont typeface="Calibri" pitchFamily="34" charset="0"/>
              <a:buAutoNum type="arabicPeriod"/>
            </a:pPr>
            <a:r>
              <a:rPr lang="en-US" sz="2800"/>
              <a:t>Protecting public health by reducing the risk of foodborne illness.</a:t>
            </a:r>
            <a:endParaRPr lang="ar-AE" sz="2800"/>
          </a:p>
          <a:p>
            <a:pPr marL="342900" indent="-342900" eaLnBrk="1" hangingPunct="1">
              <a:buFont typeface="Calibri" pitchFamily="34" charset="0"/>
              <a:buAutoNum type="arabicPeriod"/>
            </a:pPr>
            <a:r>
              <a:rPr lang="en-US" sz="2800"/>
              <a:t>Minimize the rejection of non-conforming foods</a:t>
            </a:r>
            <a:r>
              <a:rPr lang="ar-AE" sz="2800"/>
              <a:t>.</a:t>
            </a:r>
            <a:endParaRPr lang="en-US" sz="2800"/>
          </a:p>
          <a:p>
            <a:pPr marL="342900" indent="-342900" eaLnBrk="1" hangingPunct="1">
              <a:buFont typeface="Calibri" pitchFamily="34" charset="0"/>
              <a:buAutoNum type="arabicPeriod"/>
            </a:pPr>
            <a:r>
              <a:rPr lang="en-US" sz="2800"/>
              <a:t>To overcome the difficulties and obstacles facing the export of food from exporting countries</a:t>
            </a:r>
          </a:p>
          <a:p>
            <a:pPr marL="342900" indent="-342900" eaLnBrk="1" hangingPunct="1">
              <a:buFont typeface="Calibri" pitchFamily="34" charset="0"/>
              <a:buAutoNum type="arabicPeriod"/>
            </a:pPr>
            <a:r>
              <a:rPr lang="en-US" sz="2800"/>
              <a:t>To sensitize exporters to the import requirements in force in the UAE.</a:t>
            </a:r>
          </a:p>
          <a:p>
            <a:pPr marL="342900" indent="-342900" eaLnBrk="1" hangingPunct="1">
              <a:buFont typeface="Calibri" pitchFamily="34" charset="0"/>
              <a:buAutoNum type="arabicPeriod"/>
            </a:pPr>
            <a:r>
              <a:rPr lang="en-US" sz="2800"/>
              <a:t>Fast release of food shipments.</a:t>
            </a:r>
          </a:p>
        </p:txBody>
      </p:sp>
      <p:sp>
        <p:nvSpPr>
          <p:cNvPr id="2" name="Rectangle 1"/>
          <p:cNvSpPr/>
          <p:nvPr/>
        </p:nvSpPr>
        <p:spPr>
          <a:xfrm>
            <a:off x="1384712" y="44624"/>
            <a:ext cx="4195400" cy="923330"/>
          </a:xfrm>
          <a:prstGeom prst="rect">
            <a:avLst/>
          </a:prstGeom>
          <a:noFill/>
        </p:spPr>
        <p:txBody>
          <a:bodyPr>
            <a:spAutoFit/>
          </a:bodyPr>
          <a:lstStyle/>
          <a:p>
            <a:pPr marL="685800" indent="-685800" algn="ctr" eaLnBrk="1" fontAlgn="auto" hangingPunct="1">
              <a:spcBef>
                <a:spcPts val="0"/>
              </a:spcBef>
              <a:spcAft>
                <a:spcPts val="0"/>
              </a:spcAft>
              <a:buFont typeface="Wingdings" pitchFamily="2" charset="2"/>
              <a:buChar char="q"/>
              <a:defRPr/>
            </a:pPr>
            <a:r>
              <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Objectives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right)">
                                      <p:cBhvr>
                                        <p:cTn id="11" dur="500"/>
                                        <p:tgtEl>
                                          <p:spTgt spid="2052"/>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slide(fromBottom)">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additive="base">
                                        <p:cTn id="3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additive="base">
                                        <p:cTn id="4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additive="base">
                                        <p:cTn id="5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additive="base">
                                        <p:cTn id="5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additive="base">
                                        <p:cTn id="6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4819"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34820" name="Title 1"/>
          <p:cNvSpPr txBox="1">
            <a:spLocks/>
          </p:cNvSpPr>
          <p:nvPr/>
        </p:nvSpPr>
        <p:spPr bwMode="auto">
          <a:xfrm>
            <a:off x="1763713" y="333375"/>
            <a:ext cx="6372225" cy="428625"/>
          </a:xfrm>
          <a:prstGeom prst="rect">
            <a:avLst/>
          </a:prstGeom>
          <a:noFill/>
          <a:ln w="9525">
            <a:noFill/>
            <a:miter lim="800000"/>
            <a:headEnd/>
            <a:tailEnd/>
          </a:ln>
        </p:spPr>
        <p:txBody>
          <a:bodyPr anchor="ctr"/>
          <a:lstStyle/>
          <a:p>
            <a:pPr eaLnBrk="1" hangingPunct="1"/>
            <a:endParaRPr lang="en-US" sz="2800" b="1">
              <a:solidFill>
                <a:schemeClr val="bg1"/>
              </a:solidFill>
            </a:endParaRPr>
          </a:p>
        </p:txBody>
      </p:sp>
      <p:sp>
        <p:nvSpPr>
          <p:cNvPr id="16"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27</a:t>
            </a:r>
            <a:endParaRPr lang="en-US" sz="2600" b="1" dirty="0">
              <a:solidFill>
                <a:srgbClr val="058C8E"/>
              </a:solidFill>
              <a:latin typeface="+mj-lt"/>
              <a:ea typeface="+mj-ea"/>
              <a:cs typeface="+mj-cs"/>
            </a:endParaRPr>
          </a:p>
        </p:txBody>
      </p:sp>
      <p:sp>
        <p:nvSpPr>
          <p:cNvPr id="34822" name="Rectangle 17"/>
          <p:cNvSpPr>
            <a:spLocks noChangeArrowheads="1"/>
          </p:cNvSpPr>
          <p:nvPr/>
        </p:nvSpPr>
        <p:spPr bwMode="auto">
          <a:xfrm>
            <a:off x="1763713" y="333375"/>
            <a:ext cx="6840537" cy="522288"/>
          </a:xfrm>
          <a:prstGeom prst="rect">
            <a:avLst/>
          </a:prstGeom>
          <a:noFill/>
          <a:ln w="9525">
            <a:noFill/>
            <a:miter lim="800000"/>
            <a:headEnd/>
            <a:tailEnd/>
          </a:ln>
        </p:spPr>
        <p:txBody>
          <a:bodyPr>
            <a:spAutoFit/>
          </a:bodyPr>
          <a:lstStyle/>
          <a:p>
            <a:pPr defTabSz="457200" rtl="1">
              <a:spcBef>
                <a:spcPct val="50000"/>
              </a:spcBef>
            </a:pPr>
            <a:r>
              <a:rPr lang="en-US" sz="2800" b="1">
                <a:solidFill>
                  <a:schemeClr val="bg1"/>
                </a:solidFill>
              </a:rPr>
              <a:t>Health Certificate </a:t>
            </a:r>
          </a:p>
        </p:txBody>
      </p:sp>
      <p:sp>
        <p:nvSpPr>
          <p:cNvPr id="34823" name="Rectangle 2"/>
          <p:cNvSpPr>
            <a:spLocks noChangeArrowheads="1"/>
          </p:cNvSpPr>
          <p:nvPr/>
        </p:nvSpPr>
        <p:spPr bwMode="auto">
          <a:xfrm>
            <a:off x="842963" y="1266825"/>
            <a:ext cx="8121650" cy="4465638"/>
          </a:xfrm>
          <a:prstGeom prst="rect">
            <a:avLst/>
          </a:prstGeom>
          <a:noFill/>
          <a:ln w="9525">
            <a:noFill/>
            <a:miter lim="800000"/>
            <a:headEnd/>
            <a:tailEnd/>
          </a:ln>
        </p:spPr>
        <p:txBody>
          <a:bodyPr>
            <a:spAutoFit/>
          </a:bodyPr>
          <a:lstStyle/>
          <a:p>
            <a:pPr lvl="1" indent="-457200" eaLnBrk="1" hangingPunct="1">
              <a:lnSpc>
                <a:spcPct val="150000"/>
              </a:lnSpc>
              <a:buClr>
                <a:srgbClr val="058C8E"/>
              </a:buClr>
              <a:buSzPct val="100000"/>
              <a:buFont typeface="Wingdings" pitchFamily="2" charset="2"/>
              <a:buChar char="q"/>
            </a:pPr>
            <a:r>
              <a:rPr lang="en-US" sz="2400" b="1"/>
              <a:t>What details must be declared in the Health certificate?</a:t>
            </a:r>
          </a:p>
          <a:p>
            <a:pPr lvl="2" indent="-457200" eaLnBrk="1" hangingPunct="1">
              <a:lnSpc>
                <a:spcPct val="150000"/>
              </a:lnSpc>
              <a:buClr>
                <a:srgbClr val="058C8E"/>
              </a:buClr>
              <a:buSzPct val="100000"/>
              <a:buFont typeface="Wingdings" pitchFamily="2" charset="2"/>
              <a:buChar char="q"/>
            </a:pPr>
            <a:r>
              <a:rPr lang="en-US" sz="2400">
                <a:solidFill>
                  <a:srgbClr val="000000"/>
                </a:solidFill>
              </a:rPr>
              <a:t>Details of the food shipment: </a:t>
            </a:r>
          </a:p>
          <a:p>
            <a:pPr lvl="3" indent="-457200" eaLnBrk="1" hangingPunct="1">
              <a:lnSpc>
                <a:spcPct val="150000"/>
              </a:lnSpc>
              <a:buClr>
                <a:srgbClr val="058C8E"/>
              </a:buClr>
              <a:buSzPct val="100000"/>
              <a:buFont typeface="Wingdings" pitchFamily="2" charset="2"/>
              <a:buChar char="q"/>
            </a:pPr>
            <a:r>
              <a:rPr lang="en-US" sz="2400">
                <a:solidFill>
                  <a:srgbClr val="000000"/>
                </a:solidFill>
              </a:rPr>
              <a:t>Quantity, weight, description</a:t>
            </a:r>
          </a:p>
          <a:p>
            <a:pPr lvl="3" indent="-457200" eaLnBrk="1" hangingPunct="1">
              <a:lnSpc>
                <a:spcPct val="150000"/>
              </a:lnSpc>
              <a:buClr>
                <a:srgbClr val="058C8E"/>
              </a:buClr>
              <a:buSzPct val="100000"/>
              <a:buFont typeface="Wingdings" pitchFamily="2" charset="2"/>
              <a:buChar char="q"/>
            </a:pPr>
            <a:r>
              <a:rPr lang="en-US" sz="2400">
                <a:solidFill>
                  <a:srgbClr val="000000"/>
                </a:solidFill>
              </a:rPr>
              <a:t> Airway Bill Number or Container Numbers</a:t>
            </a:r>
          </a:p>
          <a:p>
            <a:pPr lvl="3" indent="-457200" eaLnBrk="1" hangingPunct="1">
              <a:lnSpc>
                <a:spcPct val="150000"/>
              </a:lnSpc>
              <a:buClr>
                <a:srgbClr val="058C8E"/>
              </a:buClr>
              <a:buSzPct val="100000"/>
              <a:buFont typeface="Wingdings" pitchFamily="2" charset="2"/>
              <a:buChar char="q"/>
            </a:pPr>
            <a:r>
              <a:rPr lang="en-US" sz="2400">
                <a:solidFill>
                  <a:srgbClr val="000000"/>
                </a:solidFill>
              </a:rPr>
              <a:t>Invoice Number</a:t>
            </a:r>
          </a:p>
          <a:p>
            <a:pPr lvl="2" indent="-457200" eaLnBrk="1" hangingPunct="1">
              <a:lnSpc>
                <a:spcPct val="150000"/>
              </a:lnSpc>
              <a:buClr>
                <a:srgbClr val="058C8E"/>
              </a:buClr>
              <a:buSzPct val="100000"/>
              <a:buFont typeface="Wingdings" pitchFamily="2" charset="2"/>
              <a:buChar char="q"/>
            </a:pPr>
            <a:r>
              <a:rPr lang="en-US" sz="2400">
                <a:solidFill>
                  <a:srgbClr val="000000"/>
                </a:solidFill>
              </a:rPr>
              <a:t>Certificate Serial Number</a:t>
            </a:r>
          </a:p>
          <a:p>
            <a:pPr lvl="2" indent="-457200" eaLnBrk="1" hangingPunct="1">
              <a:lnSpc>
                <a:spcPct val="150000"/>
              </a:lnSpc>
              <a:buClr>
                <a:srgbClr val="058C8E"/>
              </a:buClr>
              <a:buSzPct val="100000"/>
              <a:buFont typeface="Wingdings" pitchFamily="2" charset="2"/>
              <a:buChar char="q"/>
            </a:pPr>
            <a:r>
              <a:rPr lang="en-US" sz="2400">
                <a:solidFill>
                  <a:srgbClr val="000000"/>
                </a:solidFill>
              </a:rPr>
              <a:t>Date of Issuance</a:t>
            </a:r>
          </a:p>
          <a:p>
            <a:pPr lvl="2" indent="-457200" eaLnBrk="1" hangingPunct="1">
              <a:lnSpc>
                <a:spcPct val="150000"/>
              </a:lnSpc>
              <a:buClr>
                <a:srgbClr val="058C8E"/>
              </a:buClr>
              <a:buSzPct val="100000"/>
              <a:buFont typeface="Wingdings" pitchFamily="2" charset="2"/>
              <a:buChar char="q"/>
            </a:pPr>
            <a:r>
              <a:rPr lang="en-US" sz="2400">
                <a:solidFill>
                  <a:srgbClr val="000000"/>
                </a:solidFill>
              </a:rPr>
              <a:t>The statement: “Fit for human consumption.”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584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35844" name="Title 1"/>
          <p:cNvSpPr txBox="1">
            <a:spLocks/>
          </p:cNvSpPr>
          <p:nvPr/>
        </p:nvSpPr>
        <p:spPr bwMode="auto">
          <a:xfrm>
            <a:off x="1763713" y="333375"/>
            <a:ext cx="6372225" cy="428625"/>
          </a:xfrm>
          <a:prstGeom prst="rect">
            <a:avLst/>
          </a:prstGeom>
          <a:noFill/>
          <a:ln w="9525">
            <a:noFill/>
            <a:miter lim="800000"/>
            <a:headEnd/>
            <a:tailEnd/>
          </a:ln>
        </p:spPr>
        <p:txBody>
          <a:bodyPr anchor="ctr"/>
          <a:lstStyle/>
          <a:p>
            <a:pPr eaLnBrk="1" hangingPunct="1"/>
            <a:endParaRPr lang="en-US" sz="2800" b="1">
              <a:solidFill>
                <a:schemeClr val="bg1"/>
              </a:solidFill>
            </a:endParaRPr>
          </a:p>
        </p:txBody>
      </p:sp>
      <p:sp>
        <p:nvSpPr>
          <p:cNvPr id="16"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28</a:t>
            </a:r>
            <a:endParaRPr lang="en-US" sz="2600" b="1" dirty="0">
              <a:solidFill>
                <a:srgbClr val="058C8E"/>
              </a:solidFill>
              <a:latin typeface="+mj-lt"/>
              <a:ea typeface="+mj-ea"/>
              <a:cs typeface="+mj-cs"/>
            </a:endParaRPr>
          </a:p>
        </p:txBody>
      </p:sp>
      <p:sp>
        <p:nvSpPr>
          <p:cNvPr id="35846" name="Rectangle 17"/>
          <p:cNvSpPr>
            <a:spLocks noChangeArrowheads="1"/>
          </p:cNvSpPr>
          <p:nvPr/>
        </p:nvSpPr>
        <p:spPr bwMode="auto">
          <a:xfrm>
            <a:off x="1763713" y="333375"/>
            <a:ext cx="6840537" cy="522288"/>
          </a:xfrm>
          <a:prstGeom prst="rect">
            <a:avLst/>
          </a:prstGeom>
          <a:noFill/>
          <a:ln w="9525">
            <a:noFill/>
            <a:miter lim="800000"/>
            <a:headEnd/>
            <a:tailEnd/>
          </a:ln>
        </p:spPr>
        <p:txBody>
          <a:bodyPr>
            <a:spAutoFit/>
          </a:bodyPr>
          <a:lstStyle/>
          <a:p>
            <a:pPr defTabSz="457200" rtl="1">
              <a:spcBef>
                <a:spcPct val="50000"/>
              </a:spcBef>
            </a:pPr>
            <a:r>
              <a:rPr lang="en-US" sz="2800" b="1">
                <a:solidFill>
                  <a:schemeClr val="bg1"/>
                </a:solidFill>
              </a:rPr>
              <a:t>Health Certificate </a:t>
            </a:r>
          </a:p>
        </p:txBody>
      </p:sp>
      <p:pic>
        <p:nvPicPr>
          <p:cNvPr id="35847" name="Picture 3" descr="C:\Users\amkalifa\AppData\Local\Microsoft\Windows\Temporary Internet Files\Content.Outlook\6Q731UGD\australia health (2).jpg"/>
          <p:cNvPicPr>
            <a:picLocks noChangeAspect="1" noChangeArrowheads="1"/>
          </p:cNvPicPr>
          <p:nvPr/>
        </p:nvPicPr>
        <p:blipFill>
          <a:blip r:embed="rId4" cstate="print"/>
          <a:srcRect/>
          <a:stretch>
            <a:fillRect/>
          </a:stretch>
        </p:blipFill>
        <p:spPr bwMode="auto">
          <a:xfrm>
            <a:off x="2468563" y="1071563"/>
            <a:ext cx="3625850" cy="5240337"/>
          </a:xfrm>
          <a:prstGeom prst="rect">
            <a:avLst/>
          </a:prstGeom>
          <a:noFill/>
          <a:ln w="9525">
            <a:noFill/>
            <a:miter lim="800000"/>
            <a:headEnd/>
            <a:tailEnd/>
          </a:ln>
        </p:spPr>
      </p:pic>
      <p:sp>
        <p:nvSpPr>
          <p:cNvPr id="4" name="Right Arrow 3"/>
          <p:cNvSpPr/>
          <p:nvPr/>
        </p:nvSpPr>
        <p:spPr>
          <a:xfrm>
            <a:off x="107950" y="1093788"/>
            <a:ext cx="2360613" cy="534987"/>
          </a:xfrm>
          <a:prstGeom prst="rightArrow">
            <a:avLst/>
          </a:prstGeom>
          <a:solidFill>
            <a:srgbClr val="18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35849" name="Rectangle 1"/>
          <p:cNvSpPr>
            <a:spLocks noChangeArrowheads="1"/>
          </p:cNvSpPr>
          <p:nvPr/>
        </p:nvSpPr>
        <p:spPr bwMode="auto">
          <a:xfrm>
            <a:off x="212725" y="1152525"/>
            <a:ext cx="1739900" cy="369888"/>
          </a:xfrm>
          <a:prstGeom prst="rect">
            <a:avLst/>
          </a:prstGeom>
          <a:noFill/>
          <a:ln w="9525">
            <a:noFill/>
            <a:miter lim="800000"/>
            <a:headEnd/>
            <a:tailEnd/>
          </a:ln>
        </p:spPr>
        <p:txBody>
          <a:bodyPr wrap="none">
            <a:spAutoFit/>
          </a:bodyPr>
          <a:lstStyle/>
          <a:p>
            <a:pPr eaLnBrk="1" hangingPunct="1"/>
            <a:r>
              <a:rPr lang="en-US">
                <a:solidFill>
                  <a:schemeClr val="bg1"/>
                </a:solidFill>
              </a:rPr>
              <a:t>Consignee name</a:t>
            </a:r>
          </a:p>
        </p:txBody>
      </p:sp>
      <p:sp>
        <p:nvSpPr>
          <p:cNvPr id="11" name="Right Arrow 10"/>
          <p:cNvSpPr/>
          <p:nvPr/>
        </p:nvSpPr>
        <p:spPr>
          <a:xfrm rot="10800000">
            <a:off x="6094413" y="987425"/>
            <a:ext cx="2978150" cy="534988"/>
          </a:xfrm>
          <a:prstGeom prst="rightArrow">
            <a:avLst/>
          </a:prstGeom>
          <a:solidFill>
            <a:srgbClr val="18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35851" name="Rectangle 4"/>
          <p:cNvSpPr>
            <a:spLocks noChangeArrowheads="1"/>
          </p:cNvSpPr>
          <p:nvPr/>
        </p:nvSpPr>
        <p:spPr bwMode="auto">
          <a:xfrm>
            <a:off x="6262688" y="1071563"/>
            <a:ext cx="2994025" cy="369887"/>
          </a:xfrm>
          <a:prstGeom prst="rect">
            <a:avLst/>
          </a:prstGeom>
          <a:noFill/>
          <a:ln w="9525">
            <a:noFill/>
            <a:miter lim="800000"/>
            <a:headEnd/>
            <a:tailEnd/>
          </a:ln>
        </p:spPr>
        <p:txBody>
          <a:bodyPr wrap="none">
            <a:spAutoFit/>
          </a:bodyPr>
          <a:lstStyle/>
          <a:p>
            <a:pPr eaLnBrk="1" hangingPunct="1"/>
            <a:r>
              <a:rPr lang="en-US">
                <a:solidFill>
                  <a:schemeClr val="bg1"/>
                </a:solidFill>
              </a:rPr>
              <a:t>Certificate Serial/issuing date</a:t>
            </a:r>
          </a:p>
        </p:txBody>
      </p:sp>
      <p:sp>
        <p:nvSpPr>
          <p:cNvPr id="13" name="Right Arrow 12"/>
          <p:cNvSpPr/>
          <p:nvPr/>
        </p:nvSpPr>
        <p:spPr>
          <a:xfrm>
            <a:off x="125413" y="2973388"/>
            <a:ext cx="2651125" cy="533400"/>
          </a:xfrm>
          <a:prstGeom prst="rightArrow">
            <a:avLst/>
          </a:prstGeom>
          <a:solidFill>
            <a:srgbClr val="18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35853" name="Rectangle 5"/>
          <p:cNvSpPr>
            <a:spLocks noChangeArrowheads="1"/>
          </p:cNvSpPr>
          <p:nvPr/>
        </p:nvSpPr>
        <p:spPr bwMode="auto">
          <a:xfrm>
            <a:off x="249238" y="3059113"/>
            <a:ext cx="2403475" cy="369887"/>
          </a:xfrm>
          <a:prstGeom prst="rect">
            <a:avLst/>
          </a:prstGeom>
          <a:noFill/>
          <a:ln w="9525">
            <a:noFill/>
            <a:miter lim="800000"/>
            <a:headEnd/>
            <a:tailEnd/>
          </a:ln>
        </p:spPr>
        <p:txBody>
          <a:bodyPr wrap="none">
            <a:spAutoFit/>
          </a:bodyPr>
          <a:lstStyle/>
          <a:p>
            <a:pPr eaLnBrk="1" hangingPunct="1"/>
            <a:r>
              <a:rPr lang="en-US">
                <a:solidFill>
                  <a:schemeClr val="bg1"/>
                </a:solidFill>
              </a:rPr>
              <a:t>Food Items description</a:t>
            </a:r>
          </a:p>
        </p:txBody>
      </p:sp>
      <p:sp>
        <p:nvSpPr>
          <p:cNvPr id="17" name="Right Arrow 16"/>
          <p:cNvSpPr/>
          <p:nvPr/>
        </p:nvSpPr>
        <p:spPr>
          <a:xfrm rot="10800000">
            <a:off x="4870450" y="2997200"/>
            <a:ext cx="2978150" cy="534988"/>
          </a:xfrm>
          <a:prstGeom prst="rightArrow">
            <a:avLst/>
          </a:prstGeom>
          <a:solidFill>
            <a:srgbClr val="18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35855" name="Rectangle 6"/>
          <p:cNvSpPr>
            <a:spLocks noChangeArrowheads="1"/>
          </p:cNvSpPr>
          <p:nvPr/>
        </p:nvSpPr>
        <p:spPr bwMode="auto">
          <a:xfrm>
            <a:off x="5967413" y="3086100"/>
            <a:ext cx="1792287" cy="369888"/>
          </a:xfrm>
          <a:prstGeom prst="rect">
            <a:avLst/>
          </a:prstGeom>
          <a:noFill/>
          <a:ln w="9525">
            <a:noFill/>
            <a:miter lim="800000"/>
            <a:headEnd/>
            <a:tailEnd/>
          </a:ln>
        </p:spPr>
        <p:txBody>
          <a:bodyPr wrap="none">
            <a:spAutoFit/>
          </a:bodyPr>
          <a:lstStyle/>
          <a:p>
            <a:pPr eaLnBrk="1" hangingPunct="1"/>
            <a:r>
              <a:rPr lang="en-US">
                <a:solidFill>
                  <a:schemeClr val="bg1"/>
                </a:solidFill>
              </a:rPr>
              <a:t>Quantity, weight.</a:t>
            </a:r>
          </a:p>
        </p:txBody>
      </p:sp>
      <p:sp>
        <p:nvSpPr>
          <p:cNvPr id="20" name="Right Arrow 19"/>
          <p:cNvSpPr/>
          <p:nvPr/>
        </p:nvSpPr>
        <p:spPr>
          <a:xfrm>
            <a:off x="33338" y="5530850"/>
            <a:ext cx="2651125" cy="533400"/>
          </a:xfrm>
          <a:prstGeom prst="rightArrow">
            <a:avLst/>
          </a:prstGeom>
          <a:solidFill>
            <a:srgbClr val="18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35857" name="Rectangle 8"/>
          <p:cNvSpPr>
            <a:spLocks noChangeArrowheads="1"/>
          </p:cNvSpPr>
          <p:nvPr/>
        </p:nvSpPr>
        <p:spPr bwMode="auto">
          <a:xfrm>
            <a:off x="136525" y="5594350"/>
            <a:ext cx="2368550" cy="368300"/>
          </a:xfrm>
          <a:prstGeom prst="rect">
            <a:avLst/>
          </a:prstGeom>
          <a:noFill/>
          <a:ln w="9525">
            <a:noFill/>
            <a:miter lim="800000"/>
            <a:headEnd/>
            <a:tailEnd/>
          </a:ln>
        </p:spPr>
        <p:txBody>
          <a:bodyPr wrap="none">
            <a:spAutoFit/>
          </a:bodyPr>
          <a:lstStyle/>
          <a:p>
            <a:pPr eaLnBrk="1" hangingPunct="1"/>
            <a:r>
              <a:rPr lang="en-US">
                <a:solidFill>
                  <a:schemeClr val="bg1"/>
                </a:solidFill>
              </a:rPr>
              <a:t>Compliance Statement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125413" y="1773238"/>
            <a:ext cx="8972550" cy="5084762"/>
          </a:xfrm>
          <a:prstGeom prst="rect">
            <a:avLst/>
          </a:prstGeom>
          <a:noFill/>
          <a:ln w="9525">
            <a:noFill/>
            <a:miter lim="800000"/>
            <a:headEnd/>
            <a:tailEnd/>
          </a:ln>
          <a:effectLst/>
        </p:spPr>
      </p:pic>
      <p:pic>
        <p:nvPicPr>
          <p:cNvPr id="2"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4"/>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26</a:t>
            </a:r>
            <a:endParaRPr lang="en-US" sz="2600" b="1" dirty="0">
              <a:solidFill>
                <a:srgbClr val="058C8E"/>
              </a:solidFill>
              <a:latin typeface="+mj-lt"/>
              <a:ea typeface="+mj-ea"/>
              <a:cs typeface="+mj-cs"/>
            </a:endParaRPr>
          </a:p>
        </p:txBody>
      </p:sp>
      <p:sp>
        <p:nvSpPr>
          <p:cNvPr id="36870" name="TextBox 4"/>
          <p:cNvSpPr txBox="1">
            <a:spLocks noChangeArrowheads="1"/>
          </p:cNvSpPr>
          <p:nvPr/>
        </p:nvSpPr>
        <p:spPr bwMode="auto">
          <a:xfrm>
            <a:off x="1476375" y="188913"/>
            <a:ext cx="6624638" cy="708025"/>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4000" b="1">
                <a:solidFill>
                  <a:schemeClr val="bg1"/>
                </a:solidFill>
              </a:rPr>
              <a:t> Halal Certificate – issued by</a:t>
            </a:r>
          </a:p>
        </p:txBody>
      </p:sp>
      <p:sp>
        <p:nvSpPr>
          <p:cNvPr id="12" name="Title 1"/>
          <p:cNvSpPr txBox="1">
            <a:spLocks/>
          </p:cNvSpPr>
          <p:nvPr/>
        </p:nvSpPr>
        <p:spPr>
          <a:xfrm>
            <a:off x="0" y="1052513"/>
            <a:ext cx="9097963" cy="720725"/>
          </a:xfrm>
          <a:prstGeom prst="rect">
            <a:avLst/>
          </a:prstGeom>
        </p:spPr>
        <p:txBody>
          <a:bodyPr anchor="ctr">
            <a:normAutofit fontScale="62500" lnSpcReduction="20000"/>
          </a:bodyPr>
          <a:lstStyle/>
          <a:p>
            <a:pPr marL="393192" lvl="1" algn="ctr" eaLnBrk="1" hangingPunct="1">
              <a:spcBef>
                <a:spcPts val="0"/>
              </a:spcBef>
              <a:buClr>
                <a:srgbClr val="FF0000"/>
              </a:buClr>
              <a:buFont typeface="Wingdings 2"/>
              <a:buNone/>
              <a:defRPr/>
            </a:pPr>
            <a:r>
              <a:rPr lang="en-US" sz="4000" b="1" dirty="0">
                <a:solidFill>
                  <a:srgbClr val="FF0000"/>
                </a:solidFill>
                <a:latin typeface="+mj-lt"/>
                <a:ea typeface="+mj-ea"/>
                <a:cs typeface="+mj-cs"/>
              </a:rPr>
              <a:t>Approved Islamic Association List</a:t>
            </a:r>
          </a:p>
          <a:p>
            <a:pPr marL="393192" lvl="1" algn="ctr" eaLnBrk="1" hangingPunct="1">
              <a:spcBef>
                <a:spcPts val="0"/>
              </a:spcBef>
              <a:buClr>
                <a:srgbClr val="FF0000"/>
              </a:buClr>
              <a:buFont typeface="Wingdings 2"/>
              <a:buNone/>
              <a:defRPr/>
            </a:pPr>
            <a:r>
              <a:rPr lang="en-US" sz="4000" b="1" dirty="0">
                <a:solidFill>
                  <a:srgbClr val="0000FF"/>
                </a:solidFill>
                <a:latin typeface="+mj-lt"/>
                <a:ea typeface="+mj-ea"/>
                <a:cs typeface="+mj-cs"/>
              </a:rPr>
              <a:t>http://www.moccae.gov.ae/</a:t>
            </a:r>
            <a:endParaRPr lang="en-US" sz="4000" b="1" dirty="0">
              <a:solidFill>
                <a:srgbClr val="0000FF"/>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0" y="971550"/>
            <a:ext cx="9097963" cy="5767388"/>
          </a:xfrm>
          <a:prstGeom prst="rect">
            <a:avLst/>
          </a:prstGeom>
          <a:noFill/>
          <a:ln w="9525">
            <a:noFill/>
            <a:miter lim="800000"/>
            <a:headEnd/>
            <a:tailEnd/>
          </a:ln>
          <a:effectLst/>
        </p:spPr>
      </p:pic>
      <p:pic>
        <p:nvPicPr>
          <p:cNvPr id="2"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4"/>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27</a:t>
            </a:r>
            <a:endParaRPr lang="en-US" sz="2600" b="1" dirty="0">
              <a:solidFill>
                <a:srgbClr val="058C8E"/>
              </a:solidFill>
              <a:latin typeface="+mj-lt"/>
              <a:ea typeface="+mj-ea"/>
              <a:cs typeface="+mj-cs"/>
            </a:endParaRPr>
          </a:p>
        </p:txBody>
      </p:sp>
      <p:sp>
        <p:nvSpPr>
          <p:cNvPr id="37894" name="TextBox 4"/>
          <p:cNvSpPr txBox="1">
            <a:spLocks noChangeArrowheads="1"/>
          </p:cNvSpPr>
          <p:nvPr/>
        </p:nvSpPr>
        <p:spPr bwMode="auto">
          <a:xfrm>
            <a:off x="1476375" y="188913"/>
            <a:ext cx="6624638" cy="708025"/>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4000" b="1">
                <a:solidFill>
                  <a:schemeClr val="bg1"/>
                </a:solidFill>
              </a:rPr>
              <a:t> Halal Certificate – issued by</a:t>
            </a:r>
          </a:p>
        </p:txBody>
      </p:sp>
      <p:sp>
        <p:nvSpPr>
          <p:cNvPr id="12" name="Title 1"/>
          <p:cNvSpPr txBox="1">
            <a:spLocks/>
          </p:cNvSpPr>
          <p:nvPr/>
        </p:nvSpPr>
        <p:spPr>
          <a:xfrm>
            <a:off x="0" y="898525"/>
            <a:ext cx="9097963" cy="720725"/>
          </a:xfrm>
          <a:prstGeom prst="rect">
            <a:avLst/>
          </a:prstGeom>
        </p:spPr>
        <p:txBody>
          <a:bodyPr anchor="ctr">
            <a:normAutofit fontScale="40000" lnSpcReduction="20000"/>
          </a:bodyPr>
          <a:lstStyle/>
          <a:p>
            <a:pPr marL="393192" lvl="1" algn="ctr" eaLnBrk="1" hangingPunct="1">
              <a:spcBef>
                <a:spcPts val="0"/>
              </a:spcBef>
              <a:buClr>
                <a:srgbClr val="FF0000"/>
              </a:buClr>
              <a:buFont typeface="Wingdings 2"/>
              <a:buNone/>
              <a:defRPr/>
            </a:pPr>
            <a:r>
              <a:rPr lang="en-US" sz="4000" b="1" dirty="0">
                <a:solidFill>
                  <a:srgbClr val="FF0000"/>
                </a:solidFill>
                <a:latin typeface="+mj-lt"/>
                <a:ea typeface="+mj-ea"/>
                <a:cs typeface="+mj-cs"/>
              </a:rPr>
              <a:t>Approved Islamic Association List</a:t>
            </a:r>
          </a:p>
          <a:p>
            <a:pPr marL="393192" lvl="1" algn="ctr" eaLnBrk="1" hangingPunct="1">
              <a:spcBef>
                <a:spcPts val="0"/>
              </a:spcBef>
              <a:buClr>
                <a:srgbClr val="FF0000"/>
              </a:buClr>
              <a:buFont typeface="Wingdings 2"/>
              <a:buNone/>
              <a:defRPr/>
            </a:pPr>
            <a:r>
              <a:rPr lang="en-US" sz="4000" b="1" dirty="0">
                <a:solidFill>
                  <a:srgbClr val="0000FF"/>
                </a:solidFill>
                <a:latin typeface="+mj-lt"/>
                <a:ea typeface="+mj-ea"/>
                <a:cs typeface="+mj-cs"/>
              </a:rPr>
              <a:t>http://halal.ae/en-us/Open-Data/Pages/LIST-OF-HALAL-CERTIFICATION-BODIES-REGISTERED-WITH-ESMA.aspx</a:t>
            </a:r>
            <a:endParaRPr lang="en-US" sz="4000" b="1" dirty="0">
              <a:solidFill>
                <a:srgbClr val="0000FF"/>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33</a:t>
            </a:r>
            <a:endParaRPr lang="en-US" sz="2600" b="1" dirty="0">
              <a:solidFill>
                <a:srgbClr val="058C8E"/>
              </a:solidFill>
              <a:latin typeface="+mj-lt"/>
              <a:ea typeface="+mj-ea"/>
              <a:cs typeface="+mj-cs"/>
            </a:endParaRPr>
          </a:p>
        </p:txBody>
      </p:sp>
      <p:sp>
        <p:nvSpPr>
          <p:cNvPr id="6" name="TextBox 5"/>
          <p:cNvSpPr txBox="1"/>
          <p:nvPr/>
        </p:nvSpPr>
        <p:spPr>
          <a:xfrm>
            <a:off x="395288" y="836613"/>
            <a:ext cx="6192837" cy="5262562"/>
          </a:xfrm>
          <a:prstGeom prst="rect">
            <a:avLst/>
          </a:prstGeom>
          <a:noFill/>
        </p:spPr>
        <p:txBody>
          <a:bodyPr>
            <a:spAutoFit/>
          </a:bodyPr>
          <a:lstStyle/>
          <a:p>
            <a:pPr marL="285750" indent="-285750" eaLnBrk="1" fontAlgn="auto" hangingPunct="1">
              <a:lnSpc>
                <a:spcPct val="150000"/>
              </a:lnSpc>
              <a:spcBef>
                <a:spcPts val="0"/>
              </a:spcBef>
              <a:spcAft>
                <a:spcPts val="0"/>
              </a:spcAft>
              <a:buFont typeface="Wingdings" pitchFamily="2" charset="2"/>
              <a:buChar char="Ø"/>
              <a:defRPr/>
            </a:pPr>
            <a:r>
              <a:rPr lang="en-US" sz="3200" b="1" dirty="0">
                <a:solidFill>
                  <a:schemeClr val="accent5">
                    <a:lumMod val="50000"/>
                  </a:schemeClr>
                </a:solidFill>
                <a:latin typeface="+mn-lt"/>
              </a:rPr>
              <a:t> Organic </a:t>
            </a:r>
            <a:r>
              <a:rPr lang="en-US" sz="3200" b="1" dirty="0">
                <a:solidFill>
                  <a:schemeClr val="accent5">
                    <a:lumMod val="50000"/>
                  </a:schemeClr>
                </a:solidFill>
                <a:latin typeface="+mn-lt"/>
              </a:rPr>
              <a:t>certificates </a:t>
            </a:r>
          </a:p>
          <a:p>
            <a:pPr marL="342900" indent="-342900" eaLnBrk="1" fontAlgn="auto" hangingPunct="1">
              <a:lnSpc>
                <a:spcPct val="150000"/>
              </a:lnSpc>
              <a:spcBef>
                <a:spcPts val="0"/>
              </a:spcBef>
              <a:spcAft>
                <a:spcPts val="0"/>
              </a:spcAft>
              <a:buFont typeface="Arial" pitchFamily="34" charset="0"/>
              <a:buChar char="•"/>
              <a:defRPr/>
            </a:pPr>
            <a:r>
              <a:rPr lang="en-US" sz="2400" b="1" dirty="0">
                <a:latin typeface="+mn-lt"/>
              </a:rPr>
              <a:t>Issuing </a:t>
            </a:r>
            <a:r>
              <a:rPr lang="en-US" sz="2400" b="1" dirty="0">
                <a:latin typeface="+mn-lt"/>
              </a:rPr>
              <a:t>certificates for organic products from the accredited bodies of the Ministry of Environment and Climate Change. Which can be find the Ministry of Environment and Climate Change website</a:t>
            </a:r>
            <a:r>
              <a:rPr lang="en-US" sz="2400" b="1" dirty="0">
                <a:latin typeface="+mn-lt"/>
              </a:rPr>
              <a:t>.</a:t>
            </a:r>
          </a:p>
          <a:p>
            <a:pPr eaLnBrk="1" fontAlgn="auto" hangingPunct="1">
              <a:lnSpc>
                <a:spcPct val="150000"/>
              </a:lnSpc>
              <a:spcBef>
                <a:spcPts val="0"/>
              </a:spcBef>
              <a:spcAft>
                <a:spcPts val="0"/>
              </a:spcAft>
              <a:defRPr/>
            </a:pPr>
            <a:r>
              <a:rPr lang="en-US" sz="2400" dirty="0">
                <a:solidFill>
                  <a:srgbClr val="0000FF"/>
                </a:solidFill>
                <a:latin typeface="+mn-lt"/>
              </a:rPr>
              <a:t>http</a:t>
            </a:r>
            <a:r>
              <a:rPr lang="en-US" sz="2400" dirty="0">
                <a:solidFill>
                  <a:srgbClr val="0000FF"/>
                </a:solidFill>
                <a:latin typeface="+mn-lt"/>
              </a:rPr>
              <a:t>://</a:t>
            </a:r>
            <a:r>
              <a:rPr lang="en-US" sz="2400" dirty="0">
                <a:solidFill>
                  <a:srgbClr val="0000FF"/>
                </a:solidFill>
                <a:latin typeface="+mn-lt"/>
              </a:rPr>
              <a:t>www.moccae.gov.ae/ar/laws-and-legislations/ministerial-decrees/general-ministerial-decrees.aspx#page=1</a:t>
            </a:r>
            <a:r>
              <a:rPr lang="ar-AE" sz="2400" dirty="0">
                <a:solidFill>
                  <a:srgbClr val="0000FF"/>
                </a:solidFill>
                <a:latin typeface="+mn-lt"/>
              </a:rPr>
              <a:t> </a:t>
            </a:r>
            <a:endParaRPr lang="en-US" sz="2400" dirty="0">
              <a:solidFill>
                <a:srgbClr val="0000FF"/>
              </a:solidFill>
              <a:latin typeface="+mn-lt"/>
            </a:endParaRPr>
          </a:p>
        </p:txBody>
      </p:sp>
      <p:sp>
        <p:nvSpPr>
          <p:cNvPr id="38918" name="TextBox 10"/>
          <p:cNvSpPr txBox="1">
            <a:spLocks noChangeArrowheads="1"/>
          </p:cNvSpPr>
          <p:nvPr/>
        </p:nvSpPr>
        <p:spPr bwMode="auto">
          <a:xfrm>
            <a:off x="1476375" y="260350"/>
            <a:ext cx="6551613" cy="585788"/>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3200" b="1">
                <a:solidFill>
                  <a:schemeClr val="bg1"/>
                </a:solidFill>
              </a:rPr>
              <a:t>Recommendations Requirements </a:t>
            </a:r>
            <a:r>
              <a:rPr lang="ar-AE" sz="3200" b="1">
                <a:solidFill>
                  <a:schemeClr val="bg1"/>
                </a:solidFill>
              </a:rPr>
              <a:t>:</a:t>
            </a:r>
            <a:endParaRPr lang="en-US" sz="3200" b="1">
              <a:solidFill>
                <a:schemeClr val="bg1"/>
              </a:solidFill>
            </a:endParaRPr>
          </a:p>
        </p:txBody>
      </p:sp>
      <p:pic>
        <p:nvPicPr>
          <p:cNvPr id="3075" name="Picture 3" descr="C:\Users\amabouraia\Desktop\صور\Fotolia_30355250_XS-300x273.jpg"/>
          <p:cNvPicPr>
            <a:picLocks noChangeAspect="1" noChangeArrowheads="1"/>
          </p:cNvPicPr>
          <p:nvPr/>
        </p:nvPicPr>
        <p:blipFill>
          <a:blip r:embed="rId4"/>
          <a:srcRect/>
          <a:stretch>
            <a:fillRect/>
          </a:stretch>
        </p:blipFill>
        <p:spPr bwMode="auto">
          <a:xfrm>
            <a:off x="6559550" y="3933825"/>
            <a:ext cx="2528888" cy="230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75"/>
                                        </p:tgtEl>
                                        <p:attrNameLst>
                                          <p:attrName>style.visibility</p:attrName>
                                        </p:attrNameLst>
                                      </p:cBhvr>
                                      <p:to>
                                        <p:strVal val="visible"/>
                                      </p:to>
                                    </p:set>
                                    <p:anim calcmode="lin" valueType="num">
                                      <p:cBhvr additive="base">
                                        <p:cTn id="26" dur="500" fill="hold"/>
                                        <p:tgtEl>
                                          <p:spTgt spid="3075"/>
                                        </p:tgtEl>
                                        <p:attrNameLst>
                                          <p:attrName>ppt_x</p:attrName>
                                        </p:attrNameLst>
                                      </p:cBhvr>
                                      <p:tavLst>
                                        <p:tav tm="0">
                                          <p:val>
                                            <p:strVal val="#ppt_x"/>
                                          </p:val>
                                        </p:tav>
                                        <p:tav tm="100000">
                                          <p:val>
                                            <p:strVal val="#ppt_x"/>
                                          </p:val>
                                        </p:tav>
                                      </p:tavLst>
                                    </p:anim>
                                    <p:anim calcmode="lin" valueType="num">
                                      <p:cBhvr additive="base">
                                        <p:cTn id="27"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additive="base">
                                        <p:cTn id="3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 calcmode="lin" valueType="num">
                                      <p:cBhvr additive="base">
                                        <p:cTn id="3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34</a:t>
            </a:r>
            <a:endParaRPr lang="en-US" sz="2600" b="1" dirty="0">
              <a:solidFill>
                <a:srgbClr val="058C8E"/>
              </a:solidFill>
              <a:latin typeface="+mj-lt"/>
              <a:ea typeface="+mj-ea"/>
              <a:cs typeface="+mj-cs"/>
            </a:endParaRPr>
          </a:p>
        </p:txBody>
      </p:sp>
      <p:sp>
        <p:nvSpPr>
          <p:cNvPr id="39941" name="TextBox 10"/>
          <p:cNvSpPr txBox="1">
            <a:spLocks noChangeArrowheads="1"/>
          </p:cNvSpPr>
          <p:nvPr/>
        </p:nvSpPr>
        <p:spPr bwMode="auto">
          <a:xfrm>
            <a:off x="1476375" y="260350"/>
            <a:ext cx="6551613" cy="585788"/>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3200" b="1">
                <a:solidFill>
                  <a:schemeClr val="bg1"/>
                </a:solidFill>
              </a:rPr>
              <a:t>Recommendations Requirements </a:t>
            </a:r>
            <a:r>
              <a:rPr lang="ar-AE" sz="3200" b="1">
                <a:solidFill>
                  <a:schemeClr val="bg1"/>
                </a:solidFill>
              </a:rPr>
              <a:t>:</a:t>
            </a:r>
            <a:endParaRPr lang="en-US" sz="3200" b="1">
              <a:solidFill>
                <a:schemeClr val="bg1"/>
              </a:solidFill>
            </a:endParaRPr>
          </a:p>
        </p:txBody>
      </p:sp>
      <p:sp>
        <p:nvSpPr>
          <p:cNvPr id="12" name="TextBox 11"/>
          <p:cNvSpPr txBox="1"/>
          <p:nvPr/>
        </p:nvSpPr>
        <p:spPr>
          <a:xfrm>
            <a:off x="53975" y="1066800"/>
            <a:ext cx="7038975" cy="4894263"/>
          </a:xfrm>
          <a:prstGeom prst="rect">
            <a:avLst/>
          </a:prstGeom>
          <a:noFill/>
        </p:spPr>
        <p:txBody>
          <a:bodyPr>
            <a:spAutoFit/>
          </a:bodyPr>
          <a:lstStyle/>
          <a:p>
            <a:pPr marL="285750" indent="-285750" eaLnBrk="1" fontAlgn="auto" hangingPunct="1">
              <a:lnSpc>
                <a:spcPct val="200000"/>
              </a:lnSpc>
              <a:spcBef>
                <a:spcPts val="0"/>
              </a:spcBef>
              <a:spcAft>
                <a:spcPts val="0"/>
              </a:spcAft>
              <a:buFont typeface="Wingdings" pitchFamily="2" charset="2"/>
              <a:buChar char="Ø"/>
              <a:defRPr/>
            </a:pPr>
            <a:r>
              <a:rPr lang="en-US" sz="3600" b="1" dirty="0">
                <a:solidFill>
                  <a:schemeClr val="accent5">
                    <a:lumMod val="50000"/>
                  </a:schemeClr>
                </a:solidFill>
                <a:latin typeface="+mn-lt"/>
              </a:rPr>
              <a:t>  GMO </a:t>
            </a:r>
            <a:r>
              <a:rPr lang="en-US" sz="3600" b="1" dirty="0">
                <a:solidFill>
                  <a:schemeClr val="accent5">
                    <a:lumMod val="50000"/>
                  </a:schemeClr>
                </a:solidFill>
                <a:latin typeface="+mn-lt"/>
              </a:rPr>
              <a:t>Free Certificate</a:t>
            </a:r>
            <a:r>
              <a:rPr lang="ar-AE" sz="3600" dirty="0">
                <a:solidFill>
                  <a:schemeClr val="accent5">
                    <a:lumMod val="50000"/>
                  </a:schemeClr>
                </a:solidFill>
                <a:latin typeface="+mn-lt"/>
              </a:rPr>
              <a:t>.</a:t>
            </a:r>
            <a:endParaRPr lang="en-US" sz="3600" dirty="0">
              <a:solidFill>
                <a:schemeClr val="accent5">
                  <a:lumMod val="50000"/>
                </a:schemeClr>
              </a:solidFill>
              <a:latin typeface="+mn-lt"/>
            </a:endParaRPr>
          </a:p>
          <a:p>
            <a:pPr marL="342900" indent="-342900" eaLnBrk="1" fontAlgn="auto" hangingPunct="1">
              <a:lnSpc>
                <a:spcPct val="200000"/>
              </a:lnSpc>
              <a:spcBef>
                <a:spcPts val="0"/>
              </a:spcBef>
              <a:spcAft>
                <a:spcPts val="0"/>
              </a:spcAft>
              <a:buFont typeface="Arial" pitchFamily="34" charset="0"/>
              <a:buChar char="•"/>
              <a:defRPr/>
            </a:pPr>
            <a:r>
              <a:rPr lang="en-US" sz="2400" dirty="0">
                <a:latin typeface="Arial" pitchFamily="34" charset="0"/>
                <a:cs typeface="Arial" pitchFamily="34" charset="0"/>
              </a:rPr>
              <a:t>The original certificate must be submitted to the inspector at the entry port during the inspection of the consignment</a:t>
            </a:r>
          </a:p>
          <a:p>
            <a:pPr marL="342900" indent="-342900" eaLnBrk="1" fontAlgn="auto" hangingPunct="1">
              <a:lnSpc>
                <a:spcPct val="200000"/>
              </a:lnSpc>
              <a:spcBef>
                <a:spcPts val="0"/>
              </a:spcBef>
              <a:spcAft>
                <a:spcPts val="0"/>
              </a:spcAft>
              <a:buFont typeface="Arial" pitchFamily="34" charset="0"/>
              <a:buChar char="•"/>
              <a:defRPr/>
            </a:pPr>
            <a:r>
              <a:rPr lang="en-US" sz="2400" dirty="0">
                <a:latin typeface="Arial" pitchFamily="34" charset="0"/>
                <a:cs typeface="Arial" pitchFamily="34" charset="0"/>
              </a:rPr>
              <a:t>Certificate must be issued by the authorized body.</a:t>
            </a:r>
            <a:endParaRPr lang="ar-AE" sz="2400" dirty="0">
              <a:solidFill>
                <a:schemeClr val="accent5">
                  <a:lumMod val="50000"/>
                </a:schemeClr>
              </a:solidFill>
              <a:latin typeface="+mn-lt"/>
            </a:endParaRPr>
          </a:p>
        </p:txBody>
      </p:sp>
      <p:pic>
        <p:nvPicPr>
          <p:cNvPr id="39943" name="Picture 2" descr="C:\Users\amabouraia\Desktop\صور\download (4).jpg"/>
          <p:cNvPicPr>
            <a:picLocks noChangeAspect="1" noChangeArrowheads="1"/>
          </p:cNvPicPr>
          <p:nvPr/>
        </p:nvPicPr>
        <p:blipFill>
          <a:blip r:embed="rId4"/>
          <a:srcRect/>
          <a:stretch>
            <a:fillRect/>
          </a:stretch>
        </p:blipFill>
        <p:spPr bwMode="auto">
          <a:xfrm>
            <a:off x="6704013" y="4160838"/>
            <a:ext cx="2411412"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 calcmode="lin" valueType="num">
                                      <p:cBhvr additive="base">
                                        <p:cTn id="26"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 calcmode="lin" valueType="num">
                                      <p:cBhvr additive="base">
                                        <p:cTn id="3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35</a:t>
            </a:r>
            <a:endParaRPr lang="en-US" sz="2600" b="1" dirty="0">
              <a:solidFill>
                <a:srgbClr val="058C8E"/>
              </a:solidFill>
              <a:latin typeface="+mj-lt"/>
              <a:ea typeface="+mj-ea"/>
              <a:cs typeface="+mj-cs"/>
            </a:endParaRPr>
          </a:p>
        </p:txBody>
      </p:sp>
      <p:sp>
        <p:nvSpPr>
          <p:cNvPr id="6" name="TextBox 5"/>
          <p:cNvSpPr txBox="1"/>
          <p:nvPr/>
        </p:nvSpPr>
        <p:spPr>
          <a:xfrm>
            <a:off x="90488" y="1206500"/>
            <a:ext cx="6353175" cy="4554538"/>
          </a:xfrm>
          <a:prstGeom prst="rect">
            <a:avLst/>
          </a:prstGeom>
          <a:noFill/>
        </p:spPr>
        <p:txBody>
          <a:bodyPr>
            <a:spAutoFit/>
          </a:bodyPr>
          <a:lstStyle/>
          <a:p>
            <a:pPr eaLnBrk="1" fontAlgn="auto" hangingPunct="1">
              <a:spcBef>
                <a:spcPts val="0"/>
              </a:spcBef>
              <a:spcAft>
                <a:spcPts val="0"/>
              </a:spcAft>
              <a:defRPr/>
            </a:pPr>
            <a:r>
              <a:rPr lang="en-US" sz="6000" b="1" u="sng" dirty="0">
                <a:solidFill>
                  <a:schemeClr val="accent5">
                    <a:lumMod val="50000"/>
                  </a:schemeClr>
                </a:solidFill>
                <a:latin typeface="+mn-lt"/>
              </a:rPr>
              <a:t>2. Lab tests</a:t>
            </a:r>
          </a:p>
          <a:p>
            <a:pPr marL="342900" indent="-342900" eaLnBrk="1" fontAlgn="auto" hangingPunct="1">
              <a:lnSpc>
                <a:spcPct val="250000"/>
              </a:lnSpc>
              <a:spcBef>
                <a:spcPts val="0"/>
              </a:spcBef>
              <a:spcAft>
                <a:spcPts val="0"/>
              </a:spcAft>
              <a:buFont typeface="Arial" pitchFamily="34" charset="0"/>
              <a:buChar char="•"/>
              <a:defRPr/>
            </a:pPr>
            <a:r>
              <a:rPr lang="en-US" sz="2800" dirty="0">
                <a:latin typeface="+mn-lt"/>
              </a:rPr>
              <a:t>Analysis of food products by laboratory before exportation. To ensure the validity of food for human consumption</a:t>
            </a:r>
          </a:p>
          <a:p>
            <a:pPr eaLnBrk="1" fontAlgn="auto" hangingPunct="1">
              <a:spcBef>
                <a:spcPts val="0"/>
              </a:spcBef>
              <a:spcAft>
                <a:spcPts val="0"/>
              </a:spcAft>
              <a:defRPr/>
            </a:pPr>
            <a:endParaRPr lang="en-US" sz="2000" b="1" dirty="0">
              <a:solidFill>
                <a:schemeClr val="accent5">
                  <a:lumMod val="50000"/>
                </a:schemeClr>
              </a:solidFill>
              <a:latin typeface="+mn-lt"/>
            </a:endParaRPr>
          </a:p>
        </p:txBody>
      </p:sp>
      <p:sp>
        <p:nvSpPr>
          <p:cNvPr id="40966" name="TextBox 10"/>
          <p:cNvSpPr txBox="1">
            <a:spLocks noChangeArrowheads="1"/>
          </p:cNvSpPr>
          <p:nvPr/>
        </p:nvSpPr>
        <p:spPr bwMode="auto">
          <a:xfrm>
            <a:off x="1547813" y="260350"/>
            <a:ext cx="6553200" cy="585788"/>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3200" b="1">
                <a:solidFill>
                  <a:schemeClr val="bg1"/>
                </a:solidFill>
              </a:rPr>
              <a:t>Recommendations Requirements </a:t>
            </a:r>
            <a:r>
              <a:rPr lang="ar-AE" sz="3200" b="1">
                <a:solidFill>
                  <a:schemeClr val="bg1"/>
                </a:solidFill>
              </a:rPr>
              <a:t>:</a:t>
            </a:r>
            <a:endParaRPr lang="en-US" sz="3200" b="1">
              <a:solidFill>
                <a:schemeClr val="bg1"/>
              </a:solidFill>
            </a:endParaRPr>
          </a:p>
        </p:txBody>
      </p:sp>
      <p:pic>
        <p:nvPicPr>
          <p:cNvPr id="2050" name="Picture 2" descr="C:\Users\amabouraia\Desktop\صور\microscope.png"/>
          <p:cNvPicPr>
            <a:picLocks noChangeAspect="1" noChangeArrowheads="1"/>
          </p:cNvPicPr>
          <p:nvPr/>
        </p:nvPicPr>
        <p:blipFill>
          <a:blip r:embed="rId4"/>
          <a:srcRect/>
          <a:stretch>
            <a:fillRect/>
          </a:stretch>
        </p:blipFill>
        <p:spPr bwMode="auto">
          <a:xfrm>
            <a:off x="5940425" y="3355975"/>
            <a:ext cx="3040063" cy="3040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additive="base">
                                        <p:cTn id="24" dur="500" fill="hold"/>
                                        <p:tgtEl>
                                          <p:spTgt spid="2050"/>
                                        </p:tgtEl>
                                        <p:attrNameLst>
                                          <p:attrName>ppt_x</p:attrName>
                                        </p:attrNameLst>
                                      </p:cBhvr>
                                      <p:tavLst>
                                        <p:tav tm="0">
                                          <p:val>
                                            <p:strVal val="#ppt_x"/>
                                          </p:val>
                                        </p:tav>
                                        <p:tav tm="100000">
                                          <p:val>
                                            <p:strVal val="#ppt_x"/>
                                          </p:val>
                                        </p:tav>
                                      </p:tavLst>
                                    </p:anim>
                                    <p:anim calcmode="lin" valueType="num">
                                      <p:cBhvr additive="base">
                                        <p:cTn id="2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mabouraia\Desktop\صور\how-can-companies-use-packaging-labelling-waranties-and-graduates-as-marketing-tools-9-638.jpg"/>
          <p:cNvPicPr>
            <a:picLocks noChangeAspect="1" noChangeArrowheads="1"/>
          </p:cNvPicPr>
          <p:nvPr/>
        </p:nvPicPr>
        <p:blipFill>
          <a:blip r:embed="rId2"/>
          <a:srcRect/>
          <a:stretch>
            <a:fillRect/>
          </a:stretch>
        </p:blipFill>
        <p:spPr bwMode="auto">
          <a:xfrm>
            <a:off x="5888038" y="3573463"/>
            <a:ext cx="3221037" cy="2574925"/>
          </a:xfrm>
          <a:prstGeom prst="rect">
            <a:avLst/>
          </a:prstGeom>
          <a:noFill/>
          <a:ln w="9525">
            <a:noFill/>
            <a:miter lim="800000"/>
            <a:headEnd/>
            <a:tailEnd/>
          </a:ln>
        </p:spPr>
      </p:pic>
      <p:pic>
        <p:nvPicPr>
          <p:cNvPr id="2"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4"/>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36</a:t>
            </a:r>
            <a:endParaRPr lang="en-US" sz="2600" b="1" dirty="0">
              <a:solidFill>
                <a:srgbClr val="058C8E"/>
              </a:solidFill>
              <a:latin typeface="+mj-lt"/>
              <a:ea typeface="+mj-ea"/>
              <a:cs typeface="+mj-cs"/>
            </a:endParaRPr>
          </a:p>
        </p:txBody>
      </p:sp>
      <p:sp>
        <p:nvSpPr>
          <p:cNvPr id="8" name="TextBox 7"/>
          <p:cNvSpPr txBox="1">
            <a:spLocks noChangeArrowheads="1"/>
          </p:cNvSpPr>
          <p:nvPr/>
        </p:nvSpPr>
        <p:spPr bwMode="auto">
          <a:xfrm>
            <a:off x="125413" y="1928813"/>
            <a:ext cx="6265862" cy="4225925"/>
          </a:xfrm>
          <a:prstGeom prst="rect">
            <a:avLst/>
          </a:prstGeom>
          <a:noFill/>
          <a:ln w="9525">
            <a:noFill/>
            <a:miter lim="800000"/>
            <a:headEnd/>
            <a:tailEnd/>
          </a:ln>
        </p:spPr>
        <p:txBody>
          <a:bodyPr>
            <a:spAutoFit/>
          </a:bodyPr>
          <a:lstStyle/>
          <a:p>
            <a:pPr marL="342900" indent="-342900" eaLnBrk="1" hangingPunct="1">
              <a:lnSpc>
                <a:spcPct val="250000"/>
              </a:lnSpc>
              <a:buFont typeface="Arial" pitchFamily="34" charset="0"/>
              <a:buChar char="•"/>
            </a:pPr>
            <a:r>
              <a:rPr lang="en-US" sz="2800"/>
              <a:t>label assessment must be for imported products . To ensure that the food label conforms to the approved standard (UAE)</a:t>
            </a:r>
          </a:p>
        </p:txBody>
      </p:sp>
      <p:sp>
        <p:nvSpPr>
          <p:cNvPr id="41991" name="TextBox 10"/>
          <p:cNvSpPr txBox="1">
            <a:spLocks noChangeArrowheads="1"/>
          </p:cNvSpPr>
          <p:nvPr/>
        </p:nvSpPr>
        <p:spPr bwMode="auto">
          <a:xfrm>
            <a:off x="1547813" y="260350"/>
            <a:ext cx="6553200" cy="585788"/>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3200" b="1">
                <a:solidFill>
                  <a:schemeClr val="bg1"/>
                </a:solidFill>
              </a:rPr>
              <a:t>Recommendations Requirements </a:t>
            </a:r>
            <a:r>
              <a:rPr lang="ar-AE" sz="3200" b="1">
                <a:solidFill>
                  <a:schemeClr val="bg1"/>
                </a:solidFill>
              </a:rPr>
              <a:t>:</a:t>
            </a:r>
            <a:endParaRPr lang="en-US" sz="3200" b="1">
              <a:solidFill>
                <a:schemeClr val="bg1"/>
              </a:solidFill>
            </a:endParaRPr>
          </a:p>
        </p:txBody>
      </p:sp>
      <p:sp>
        <p:nvSpPr>
          <p:cNvPr id="5" name="TextBox 4"/>
          <p:cNvSpPr txBox="1"/>
          <p:nvPr/>
        </p:nvSpPr>
        <p:spPr>
          <a:xfrm>
            <a:off x="250825" y="1125538"/>
            <a:ext cx="6532563" cy="830262"/>
          </a:xfrm>
          <a:prstGeom prst="rect">
            <a:avLst/>
          </a:prstGeom>
          <a:noFill/>
        </p:spPr>
        <p:txBody>
          <a:bodyPr>
            <a:spAutoFit/>
          </a:bodyPr>
          <a:lstStyle/>
          <a:p>
            <a:pPr eaLnBrk="1" fontAlgn="auto" hangingPunct="1">
              <a:spcBef>
                <a:spcPts val="0"/>
              </a:spcBef>
              <a:spcAft>
                <a:spcPts val="0"/>
              </a:spcAft>
              <a:defRPr/>
            </a:pPr>
            <a:r>
              <a:rPr lang="en-US" sz="4800" b="1" u="sng" dirty="0">
                <a:solidFill>
                  <a:schemeClr val="accent5">
                    <a:lumMod val="50000"/>
                  </a:schemeClr>
                </a:solidFill>
                <a:latin typeface="+mn-lt"/>
              </a:rPr>
              <a:t>3.  Label </a:t>
            </a:r>
            <a:r>
              <a:rPr lang="en-US" sz="4800" b="1" u="sng" dirty="0">
                <a:solidFill>
                  <a:schemeClr val="accent5">
                    <a:lumMod val="50000"/>
                  </a:schemeClr>
                </a:solidFill>
                <a:latin typeface="+mn-lt"/>
              </a:rPr>
              <a:t>contraventions</a:t>
            </a:r>
            <a:endParaRPr lang="en-US" sz="4800" b="1" u="sng" dirty="0">
              <a:solidFill>
                <a:schemeClr val="accent5">
                  <a:lumMod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 calcmode="lin" valueType="num">
                                      <p:cBhvr additive="base">
                                        <p:cTn id="24" dur="500" fill="hold"/>
                                        <p:tgtEl>
                                          <p:spTgt spid="2052"/>
                                        </p:tgtEl>
                                        <p:attrNameLst>
                                          <p:attrName>ppt_x</p:attrName>
                                        </p:attrNameLst>
                                      </p:cBhvr>
                                      <p:tavLst>
                                        <p:tav tm="0">
                                          <p:val>
                                            <p:strVal val="#ppt_x"/>
                                          </p:val>
                                        </p:tav>
                                        <p:tav tm="100000">
                                          <p:val>
                                            <p:strVal val="#ppt_x"/>
                                          </p:val>
                                        </p:tav>
                                      </p:tavLst>
                                    </p:anim>
                                    <p:anim calcmode="lin" valueType="num">
                                      <p:cBhvr additive="base">
                                        <p:cTn id="25"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37</a:t>
            </a:r>
            <a:endParaRPr lang="en-US" sz="2600" b="1" dirty="0">
              <a:solidFill>
                <a:srgbClr val="058C8E"/>
              </a:solidFill>
              <a:latin typeface="+mj-lt"/>
              <a:ea typeface="+mj-ea"/>
              <a:cs typeface="+mj-cs"/>
            </a:endParaRPr>
          </a:p>
        </p:txBody>
      </p:sp>
      <p:sp>
        <p:nvSpPr>
          <p:cNvPr id="8" name="TextBox 7"/>
          <p:cNvSpPr txBox="1"/>
          <p:nvPr/>
        </p:nvSpPr>
        <p:spPr>
          <a:xfrm>
            <a:off x="128588" y="1341438"/>
            <a:ext cx="8623300" cy="922337"/>
          </a:xfrm>
          <a:prstGeom prst="rect">
            <a:avLst/>
          </a:prstGeom>
          <a:noFill/>
        </p:spPr>
        <p:txBody>
          <a:bodyPr>
            <a:spAutoFit/>
          </a:bodyPr>
          <a:lstStyle/>
          <a:p>
            <a:pPr marL="285750" indent="-285750" eaLnBrk="1" fontAlgn="auto" hangingPunct="1">
              <a:spcBef>
                <a:spcPts val="0"/>
              </a:spcBef>
              <a:spcAft>
                <a:spcPts val="0"/>
              </a:spcAft>
              <a:buFont typeface="Wingdings" pitchFamily="2" charset="2"/>
              <a:buChar char="Ø"/>
              <a:defRPr/>
            </a:pPr>
            <a:r>
              <a:rPr lang="en-US" sz="3600" b="1" dirty="0">
                <a:solidFill>
                  <a:schemeClr val="accent5">
                    <a:lumMod val="50000"/>
                  </a:schemeClr>
                </a:solidFill>
                <a:latin typeface="+mn-lt"/>
              </a:rPr>
              <a:t> </a:t>
            </a:r>
            <a:r>
              <a:rPr lang="en-US" sz="2800" b="1" dirty="0">
                <a:solidFill>
                  <a:schemeClr val="accent5">
                    <a:lumMod val="50000"/>
                  </a:schemeClr>
                </a:solidFill>
                <a:latin typeface="+mn-lt"/>
              </a:rPr>
              <a:t>Emirates Authority for Standardization and </a:t>
            </a:r>
            <a:r>
              <a:rPr lang="en-US" sz="2800" b="1" dirty="0">
                <a:solidFill>
                  <a:schemeClr val="accent5">
                    <a:lumMod val="50000"/>
                  </a:schemeClr>
                </a:solidFill>
                <a:latin typeface="+mn-lt"/>
              </a:rPr>
              <a:t>Metrology</a:t>
            </a:r>
          </a:p>
          <a:p>
            <a:pPr eaLnBrk="1" fontAlgn="auto" hangingPunct="1">
              <a:spcBef>
                <a:spcPts val="0"/>
              </a:spcBef>
              <a:spcAft>
                <a:spcPts val="0"/>
              </a:spcAft>
              <a:defRPr/>
            </a:pPr>
            <a:r>
              <a:rPr lang="en-US" b="1" dirty="0">
                <a:solidFill>
                  <a:srgbClr val="0000FF"/>
                </a:solidFill>
                <a:latin typeface="+mn-lt"/>
              </a:rPr>
              <a:t>       http://www.esma.gov.ae/ar-ae/Services/Pages/Purchase-Standards.aspx</a:t>
            </a:r>
          </a:p>
        </p:txBody>
      </p:sp>
      <p:sp>
        <p:nvSpPr>
          <p:cNvPr id="43014" name="TextBox 10"/>
          <p:cNvSpPr txBox="1">
            <a:spLocks noChangeArrowheads="1"/>
          </p:cNvSpPr>
          <p:nvPr/>
        </p:nvSpPr>
        <p:spPr bwMode="auto">
          <a:xfrm>
            <a:off x="1763713" y="188913"/>
            <a:ext cx="5616575" cy="708025"/>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4000" b="1">
                <a:solidFill>
                  <a:schemeClr val="bg1"/>
                </a:solidFill>
              </a:rPr>
              <a:t>Requirements </a:t>
            </a:r>
            <a:r>
              <a:rPr lang="ar-AE" sz="4000" b="1">
                <a:solidFill>
                  <a:schemeClr val="bg1"/>
                </a:solidFill>
              </a:rPr>
              <a:t>:</a:t>
            </a:r>
            <a:endParaRPr lang="en-US" sz="4000" b="1">
              <a:solidFill>
                <a:schemeClr val="bg1"/>
              </a:solidFill>
            </a:endParaRPr>
          </a:p>
        </p:txBody>
      </p:sp>
      <p:pic>
        <p:nvPicPr>
          <p:cNvPr id="7170" name="Picture 2"/>
          <p:cNvPicPr>
            <a:picLocks noChangeAspect="1" noChangeArrowheads="1"/>
          </p:cNvPicPr>
          <p:nvPr/>
        </p:nvPicPr>
        <p:blipFill>
          <a:blip r:embed="rId4"/>
          <a:srcRect/>
          <a:stretch>
            <a:fillRect/>
          </a:stretch>
        </p:blipFill>
        <p:spPr bwMode="auto">
          <a:xfrm>
            <a:off x="611188" y="2565400"/>
            <a:ext cx="7534275" cy="34559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170"/>
                                        </p:tgtEl>
                                        <p:attrNameLst>
                                          <p:attrName>style.visibility</p:attrName>
                                        </p:attrNameLst>
                                      </p:cBhvr>
                                      <p:to>
                                        <p:strVal val="visible"/>
                                      </p:to>
                                    </p:set>
                                    <p:anim calcmode="lin" valueType="num">
                                      <p:cBhvr additive="base">
                                        <p:cTn id="24" dur="500" fill="hold"/>
                                        <p:tgtEl>
                                          <p:spTgt spid="7170"/>
                                        </p:tgtEl>
                                        <p:attrNameLst>
                                          <p:attrName>ppt_x</p:attrName>
                                        </p:attrNameLst>
                                      </p:cBhvr>
                                      <p:tavLst>
                                        <p:tav tm="0">
                                          <p:val>
                                            <p:strVal val="#ppt_x"/>
                                          </p:val>
                                        </p:tav>
                                        <p:tav tm="100000">
                                          <p:val>
                                            <p:strVal val="#ppt_x"/>
                                          </p:val>
                                        </p:tav>
                                      </p:tavLst>
                                    </p:anim>
                                    <p:anim calcmode="lin" valueType="num">
                                      <p:cBhvr additive="base">
                                        <p:cTn id="25"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38</a:t>
            </a:r>
            <a:endParaRPr lang="en-US" sz="2600" b="1" dirty="0">
              <a:solidFill>
                <a:srgbClr val="058C8E"/>
              </a:solidFill>
              <a:latin typeface="+mj-lt"/>
              <a:ea typeface="+mj-ea"/>
              <a:cs typeface="+mj-cs"/>
            </a:endParaRPr>
          </a:p>
        </p:txBody>
      </p:sp>
      <p:sp>
        <p:nvSpPr>
          <p:cNvPr id="6" name="TextBox 5"/>
          <p:cNvSpPr txBox="1"/>
          <p:nvPr/>
        </p:nvSpPr>
        <p:spPr>
          <a:xfrm>
            <a:off x="177800" y="1206500"/>
            <a:ext cx="8793163" cy="4708525"/>
          </a:xfrm>
          <a:prstGeom prst="rect">
            <a:avLst/>
          </a:prstGeom>
          <a:noFill/>
        </p:spPr>
        <p:txBody>
          <a:bodyPr>
            <a:spAutoFit/>
          </a:bodyPr>
          <a:lstStyle/>
          <a:p>
            <a:pPr eaLnBrk="1" fontAlgn="auto" hangingPunct="1">
              <a:lnSpc>
                <a:spcPct val="150000"/>
              </a:lnSpc>
              <a:spcBef>
                <a:spcPts val="0"/>
              </a:spcBef>
              <a:spcAft>
                <a:spcPts val="0"/>
              </a:spcAft>
              <a:defRPr/>
            </a:pPr>
            <a:r>
              <a:rPr lang="en-US" sz="3600" b="1" u="sng" dirty="0">
                <a:solidFill>
                  <a:schemeClr val="accent5">
                    <a:lumMod val="50000"/>
                  </a:schemeClr>
                </a:solidFill>
                <a:latin typeface="+mn-lt"/>
              </a:rPr>
              <a:t>4. List </a:t>
            </a:r>
            <a:r>
              <a:rPr lang="en-US" sz="3600" b="1" u="sng" dirty="0">
                <a:solidFill>
                  <a:schemeClr val="accent5">
                    <a:lumMod val="50000"/>
                  </a:schemeClr>
                </a:solidFill>
                <a:latin typeface="+mn-lt"/>
              </a:rPr>
              <a:t>of authorized body to issue health </a:t>
            </a:r>
            <a:r>
              <a:rPr lang="en-US" sz="3600" b="1" u="sng" dirty="0">
                <a:solidFill>
                  <a:schemeClr val="accent5">
                    <a:lumMod val="50000"/>
                  </a:schemeClr>
                </a:solidFill>
                <a:latin typeface="+mn-lt"/>
              </a:rPr>
              <a:t>certificates</a:t>
            </a:r>
          </a:p>
          <a:p>
            <a:pPr marL="514350" indent="-514350" eaLnBrk="1" fontAlgn="auto" hangingPunct="1">
              <a:lnSpc>
                <a:spcPct val="150000"/>
              </a:lnSpc>
              <a:spcBef>
                <a:spcPts val="0"/>
              </a:spcBef>
              <a:spcAft>
                <a:spcPts val="0"/>
              </a:spcAft>
              <a:buFont typeface="+mj-lt"/>
              <a:buAutoNum type="arabicPeriod"/>
              <a:defRPr/>
            </a:pPr>
            <a:r>
              <a:rPr lang="en-US" sz="3200" b="1" dirty="0">
                <a:solidFill>
                  <a:schemeClr val="tx1">
                    <a:lumMod val="95000"/>
                    <a:lumOff val="5000"/>
                  </a:schemeClr>
                </a:solidFill>
                <a:latin typeface="+mn-lt"/>
              </a:rPr>
              <a:t>Name </a:t>
            </a:r>
            <a:r>
              <a:rPr lang="en-US" sz="3200" b="1" dirty="0">
                <a:solidFill>
                  <a:schemeClr val="tx1">
                    <a:lumMod val="95000"/>
                    <a:lumOff val="5000"/>
                  </a:schemeClr>
                </a:solidFill>
                <a:latin typeface="+mn-lt"/>
              </a:rPr>
              <a:t>of authorized body </a:t>
            </a:r>
            <a:r>
              <a:rPr lang="en-US" sz="3200" b="1" dirty="0">
                <a:solidFill>
                  <a:schemeClr val="tx1">
                    <a:lumMod val="95000"/>
                    <a:lumOff val="5000"/>
                  </a:schemeClr>
                </a:solidFill>
                <a:latin typeface="+mn-lt"/>
              </a:rPr>
              <a:t>.</a:t>
            </a:r>
          </a:p>
          <a:p>
            <a:pPr marL="514350" indent="-514350" eaLnBrk="1" fontAlgn="auto" hangingPunct="1">
              <a:lnSpc>
                <a:spcPct val="150000"/>
              </a:lnSpc>
              <a:spcBef>
                <a:spcPts val="0"/>
              </a:spcBef>
              <a:spcAft>
                <a:spcPts val="0"/>
              </a:spcAft>
              <a:buFont typeface="+mj-lt"/>
              <a:buAutoNum type="arabicPeriod"/>
              <a:defRPr/>
            </a:pPr>
            <a:r>
              <a:rPr lang="en-US" sz="3200" b="1" dirty="0">
                <a:solidFill>
                  <a:schemeClr val="tx1">
                    <a:lumMod val="95000"/>
                    <a:lumOff val="5000"/>
                  </a:schemeClr>
                </a:solidFill>
                <a:latin typeface="+mn-lt"/>
              </a:rPr>
              <a:t>Contact Number .</a:t>
            </a:r>
          </a:p>
          <a:p>
            <a:pPr marL="514350" indent="-514350" eaLnBrk="1" fontAlgn="auto" hangingPunct="1">
              <a:lnSpc>
                <a:spcPct val="150000"/>
              </a:lnSpc>
              <a:spcBef>
                <a:spcPts val="0"/>
              </a:spcBef>
              <a:spcAft>
                <a:spcPts val="0"/>
              </a:spcAft>
              <a:buFont typeface="+mj-lt"/>
              <a:buAutoNum type="arabicPeriod"/>
              <a:defRPr/>
            </a:pPr>
            <a:r>
              <a:rPr lang="en-US" sz="3200" b="1" dirty="0">
                <a:solidFill>
                  <a:schemeClr val="tx1">
                    <a:lumMod val="95000"/>
                    <a:lumOff val="5000"/>
                  </a:schemeClr>
                </a:solidFill>
                <a:latin typeface="+mn-lt"/>
              </a:rPr>
              <a:t>E-mail .</a:t>
            </a:r>
          </a:p>
          <a:p>
            <a:pPr marL="514350" indent="-514350" eaLnBrk="1" fontAlgn="auto" hangingPunct="1">
              <a:lnSpc>
                <a:spcPct val="150000"/>
              </a:lnSpc>
              <a:spcBef>
                <a:spcPts val="0"/>
              </a:spcBef>
              <a:spcAft>
                <a:spcPts val="0"/>
              </a:spcAft>
              <a:buFont typeface="+mj-lt"/>
              <a:buAutoNum type="arabicPeriod"/>
              <a:defRPr/>
            </a:pPr>
            <a:r>
              <a:rPr lang="en-US" sz="3200" b="1" dirty="0">
                <a:solidFill>
                  <a:schemeClr val="tx1">
                    <a:lumMod val="95000"/>
                    <a:lumOff val="5000"/>
                  </a:schemeClr>
                </a:solidFill>
                <a:latin typeface="+mn-lt"/>
              </a:rPr>
              <a:t>standard format </a:t>
            </a:r>
            <a:r>
              <a:rPr lang="en-US" sz="3200" b="1" dirty="0">
                <a:solidFill>
                  <a:schemeClr val="tx1">
                    <a:lumMod val="95000"/>
                    <a:lumOff val="5000"/>
                  </a:schemeClr>
                </a:solidFill>
                <a:latin typeface="+mn-lt"/>
              </a:rPr>
              <a:t>health certificate</a:t>
            </a:r>
            <a:endParaRPr lang="en-US" sz="3200" b="1" dirty="0">
              <a:solidFill>
                <a:schemeClr val="tx1">
                  <a:lumMod val="95000"/>
                  <a:lumOff val="5000"/>
                </a:schemeClr>
              </a:solidFill>
              <a:latin typeface="+mn-lt"/>
            </a:endParaRPr>
          </a:p>
        </p:txBody>
      </p:sp>
      <p:sp>
        <p:nvSpPr>
          <p:cNvPr id="44038" name="TextBox 10"/>
          <p:cNvSpPr txBox="1">
            <a:spLocks noChangeArrowheads="1"/>
          </p:cNvSpPr>
          <p:nvPr/>
        </p:nvSpPr>
        <p:spPr bwMode="auto">
          <a:xfrm>
            <a:off x="1763713" y="188913"/>
            <a:ext cx="5616575" cy="708025"/>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4000" b="1">
                <a:solidFill>
                  <a:schemeClr val="bg1"/>
                </a:solidFill>
              </a:rPr>
              <a:t>Requirements </a:t>
            </a:r>
            <a:r>
              <a:rPr lang="ar-AE" sz="4000" b="1">
                <a:solidFill>
                  <a:schemeClr val="bg1"/>
                </a:solidFill>
              </a:rPr>
              <a:t>:</a:t>
            </a:r>
            <a:endParaRPr lang="en-US" sz="4000" b="1">
              <a:solidFill>
                <a:schemeClr val="bg1"/>
              </a:solidFill>
            </a:endParaRPr>
          </a:p>
        </p:txBody>
      </p:sp>
      <p:pic>
        <p:nvPicPr>
          <p:cNvPr id="5123" name="Picture 3"/>
          <p:cNvPicPr>
            <a:picLocks noChangeAspect="1" noChangeArrowheads="1"/>
          </p:cNvPicPr>
          <p:nvPr/>
        </p:nvPicPr>
        <p:blipFill>
          <a:blip r:embed="rId4"/>
          <a:srcRect/>
          <a:stretch>
            <a:fillRect/>
          </a:stretch>
        </p:blipFill>
        <p:spPr bwMode="auto">
          <a:xfrm>
            <a:off x="6516688" y="3429000"/>
            <a:ext cx="2627312" cy="2879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123"/>
                                        </p:tgtEl>
                                        <p:attrNameLst>
                                          <p:attrName>style.visibility</p:attrName>
                                        </p:attrNameLst>
                                      </p:cBhvr>
                                      <p:to>
                                        <p:strVal val="visible"/>
                                      </p:to>
                                    </p:set>
                                    <p:anim calcmode="lin" valueType="num">
                                      <p:cBhvr additive="base">
                                        <p:cTn id="26" dur="500" fill="hold"/>
                                        <p:tgtEl>
                                          <p:spTgt spid="5123"/>
                                        </p:tgtEl>
                                        <p:attrNameLst>
                                          <p:attrName>ppt_x</p:attrName>
                                        </p:attrNameLst>
                                      </p:cBhvr>
                                      <p:tavLst>
                                        <p:tav tm="0">
                                          <p:val>
                                            <p:strVal val="#ppt_x"/>
                                          </p:val>
                                        </p:tav>
                                        <p:tav tm="100000">
                                          <p:val>
                                            <p:strVal val="#ppt_x"/>
                                          </p:val>
                                        </p:tav>
                                      </p:tavLst>
                                    </p:anim>
                                    <p:anim calcmode="lin" valueType="num">
                                      <p:cBhvr additive="base">
                                        <p:cTn id="27"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additive="base">
                                        <p:cTn id="3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 calcmode="lin" valueType="num">
                                      <p:cBhvr additive="base">
                                        <p:cTn id="3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 calcmode="lin" valueType="num">
                                      <p:cBhvr additive="base">
                                        <p:cTn id="4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 calcmode="lin" valueType="num">
                                      <p:cBhvr additive="base">
                                        <p:cTn id="5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mabouraia\Desktop\صور\wez.jpeg"/>
          <p:cNvPicPr>
            <a:picLocks noChangeAspect="1" noChangeArrowheads="1"/>
          </p:cNvPicPr>
          <p:nvPr/>
        </p:nvPicPr>
        <p:blipFill>
          <a:blip r:embed="rId2"/>
          <a:srcRect/>
          <a:stretch>
            <a:fillRect/>
          </a:stretch>
        </p:blipFill>
        <p:spPr bwMode="auto">
          <a:xfrm>
            <a:off x="3203575" y="3644900"/>
            <a:ext cx="3997325" cy="3240088"/>
          </a:xfrm>
          <a:prstGeom prst="rect">
            <a:avLst/>
          </a:prstGeom>
          <a:noFill/>
          <a:ln w="9525">
            <a:noFill/>
            <a:miter lim="800000"/>
            <a:headEnd/>
            <a:tailEnd/>
          </a:ln>
        </p:spPr>
      </p:pic>
      <p:pic>
        <p:nvPicPr>
          <p:cNvPr id="2051"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2052" name="Picture 4" descr="C:\Users\saba\Desktop\DM Coporate powerpoint\silde 2\slide2-13.png"/>
          <p:cNvPicPr>
            <a:picLocks noChangeAspect="1" noChangeArrowheads="1"/>
          </p:cNvPicPr>
          <p:nvPr/>
        </p:nvPicPr>
        <p:blipFill>
          <a:blip r:embed="rId4"/>
          <a:srcRect/>
          <a:stretch>
            <a:fillRect/>
          </a:stretch>
        </p:blipFill>
        <p:spPr bwMode="auto">
          <a:xfrm>
            <a:off x="415925" y="0"/>
            <a:ext cx="8555038" cy="971550"/>
          </a:xfrm>
          <a:prstGeom prst="rect">
            <a:avLst/>
          </a:prstGeom>
          <a:noFill/>
          <a:ln w="9525">
            <a:noFill/>
            <a:miter lim="800000"/>
            <a:headEnd/>
            <a:tailEnd/>
          </a:ln>
        </p:spPr>
      </p:pic>
      <p:sp>
        <p:nvSpPr>
          <p:cNvPr id="16"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03</a:t>
            </a:r>
            <a:endParaRPr lang="en-US" sz="2600" b="1" dirty="0">
              <a:solidFill>
                <a:srgbClr val="058C8E"/>
              </a:solidFill>
              <a:latin typeface="+mj-lt"/>
              <a:ea typeface="+mj-ea"/>
              <a:cs typeface="+mj-cs"/>
            </a:endParaRPr>
          </a:p>
        </p:txBody>
      </p:sp>
      <p:sp>
        <p:nvSpPr>
          <p:cNvPr id="8" name="Rectangle 7"/>
          <p:cNvSpPr/>
          <p:nvPr/>
        </p:nvSpPr>
        <p:spPr>
          <a:xfrm>
            <a:off x="263628" y="1124744"/>
            <a:ext cx="8707811"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en-US" sz="3200" b="1" u="sng" spc="50" dirty="0">
                <a:ln w="11430"/>
                <a:solidFill>
                  <a:schemeClr val="accent5">
                    <a:lumMod val="75000"/>
                  </a:schemeClr>
                </a:solidFill>
                <a:effectLst>
                  <a:outerShdw blurRad="76200" dist="50800" dir="5400000" algn="tl" rotWithShape="0">
                    <a:srgbClr val="000000">
                      <a:alpha val="65000"/>
                    </a:srgbClr>
                  </a:outerShdw>
                </a:effectLst>
                <a:latin typeface="+mn-lt"/>
              </a:rPr>
              <a:t>Control Of Food From The Source should cover :</a:t>
            </a:r>
            <a:endParaRPr lang="en-US" sz="3200" b="1" spc="50" dirty="0">
              <a:ln w="11430"/>
              <a:solidFill>
                <a:schemeClr val="accent5">
                  <a:lumMod val="75000"/>
                </a:schemeClr>
              </a:solidFill>
              <a:effectLst>
                <a:outerShdw blurRad="76200" dist="50800" dir="5400000" algn="tl" rotWithShape="0">
                  <a:srgbClr val="000000">
                    <a:alpha val="65000"/>
                  </a:srgbClr>
                </a:outerShdw>
              </a:effectLst>
              <a:latin typeface="+mn-lt"/>
            </a:endParaRPr>
          </a:p>
        </p:txBody>
      </p:sp>
      <p:sp>
        <p:nvSpPr>
          <p:cNvPr id="9" name="TextBox 8"/>
          <p:cNvSpPr txBox="1">
            <a:spLocks noChangeArrowheads="1"/>
          </p:cNvSpPr>
          <p:nvPr/>
        </p:nvSpPr>
        <p:spPr bwMode="auto">
          <a:xfrm>
            <a:off x="482600" y="1989138"/>
            <a:ext cx="8266113" cy="1384300"/>
          </a:xfrm>
          <a:prstGeom prst="rect">
            <a:avLst/>
          </a:prstGeom>
          <a:noFill/>
          <a:ln w="9525">
            <a:noFill/>
            <a:miter lim="800000"/>
            <a:headEnd/>
            <a:tailEnd/>
          </a:ln>
        </p:spPr>
        <p:txBody>
          <a:bodyPr>
            <a:spAutoFit/>
          </a:bodyPr>
          <a:lstStyle/>
          <a:p>
            <a:pPr marL="285750" indent="-285750" eaLnBrk="1" hangingPunct="1">
              <a:buFont typeface="Wingdings" pitchFamily="2" charset="2"/>
              <a:buChar char="ü"/>
            </a:pPr>
            <a:r>
              <a:rPr lang="en-US" sz="2800"/>
              <a:t>food produced, processed including importation. </a:t>
            </a:r>
          </a:p>
          <a:p>
            <a:pPr marL="285750" indent="-285750" eaLnBrk="1" hangingPunct="1">
              <a:buFont typeface="Wingdings" pitchFamily="2" charset="2"/>
              <a:buChar char="ü"/>
            </a:pPr>
            <a:r>
              <a:rPr lang="en-US" sz="2800"/>
              <a:t>Halal certificates and health certificates issued .</a:t>
            </a:r>
          </a:p>
          <a:p>
            <a:pPr marL="285750" indent="-285750" eaLnBrk="1" hangingPunct="1">
              <a:buFont typeface="Wingdings" pitchFamily="2" charset="2"/>
              <a:buChar char="ü"/>
            </a:pPr>
            <a:r>
              <a:rPr lang="en-US" sz="2800"/>
              <a:t>Laboratory analysis of food</a:t>
            </a:r>
          </a:p>
        </p:txBody>
      </p:sp>
      <p:sp>
        <p:nvSpPr>
          <p:cNvPr id="2" name="Rectangle 1"/>
          <p:cNvSpPr/>
          <p:nvPr/>
        </p:nvSpPr>
        <p:spPr>
          <a:xfrm>
            <a:off x="1115616" y="198983"/>
            <a:ext cx="6840760" cy="646331"/>
          </a:xfrm>
          <a:prstGeom prst="rect">
            <a:avLst/>
          </a:prstGeom>
          <a:noFill/>
        </p:spPr>
        <p:txBody>
          <a:bodyPr>
            <a:spAutoFit/>
          </a:bodyPr>
          <a:lstStyle/>
          <a:p>
            <a:pPr marL="571500" indent="-571500" algn="ctr" eaLnBrk="1" fontAlgn="auto" hangingPunct="1">
              <a:spcBef>
                <a:spcPts val="0"/>
              </a:spcBef>
              <a:spcAft>
                <a:spcPts val="0"/>
              </a:spcAft>
              <a:buFont typeface="Wingdings" pitchFamily="2" charset="2"/>
              <a:buChar char="q"/>
              <a:defRPr/>
            </a:pP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Control of food from the source</a:t>
            </a:r>
          </a:p>
        </p:txBody>
      </p:sp>
      <p:pic>
        <p:nvPicPr>
          <p:cNvPr id="1028" name="Picture 4" descr="C:\Users\amabouraia\Desktop\صور\understand.jpg"/>
          <p:cNvPicPr>
            <a:picLocks noChangeAspect="1" noChangeArrowheads="1"/>
          </p:cNvPicPr>
          <p:nvPr/>
        </p:nvPicPr>
        <p:blipFill>
          <a:blip r:embed="rId5"/>
          <a:srcRect/>
          <a:stretch>
            <a:fillRect/>
          </a:stretch>
        </p:blipFill>
        <p:spPr bwMode="auto">
          <a:xfrm>
            <a:off x="65088" y="4283075"/>
            <a:ext cx="1411287" cy="179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right)">
                                      <p:cBhvr>
                                        <p:cTn id="11" dur="500"/>
                                        <p:tgtEl>
                                          <p:spTgt spid="2052"/>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slide(fromBottom)">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additive="base">
                                        <p:cTn id="35" dur="500" fill="hold"/>
                                        <p:tgtEl>
                                          <p:spTgt spid="1028"/>
                                        </p:tgtEl>
                                        <p:attrNameLst>
                                          <p:attrName>ppt_x</p:attrName>
                                        </p:attrNameLst>
                                      </p:cBhvr>
                                      <p:tavLst>
                                        <p:tav tm="0">
                                          <p:val>
                                            <p:strVal val="#ppt_x"/>
                                          </p:val>
                                        </p:tav>
                                        <p:tav tm="100000">
                                          <p:val>
                                            <p:strVal val="#ppt_x"/>
                                          </p:val>
                                        </p:tav>
                                      </p:tavLst>
                                    </p:anim>
                                    <p:anim calcmode="lin" valueType="num">
                                      <p:cBhvr additive="base">
                                        <p:cTn id="3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additive="base">
                                        <p:cTn id="4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 calcmode="lin" valueType="num">
                                      <p:cBhvr additive="base">
                                        <p:cTn id="4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 calcmode="lin" valueType="num">
                                      <p:cBhvr additive="base">
                                        <p:cTn id="5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31</a:t>
            </a:r>
            <a:endParaRPr lang="en-US" sz="2600" b="1" dirty="0">
              <a:solidFill>
                <a:srgbClr val="058C8E"/>
              </a:solidFill>
              <a:latin typeface="+mj-lt"/>
              <a:ea typeface="+mj-ea"/>
              <a:cs typeface="+mj-cs"/>
            </a:endParaRPr>
          </a:p>
        </p:txBody>
      </p:sp>
      <p:sp>
        <p:nvSpPr>
          <p:cNvPr id="8" name="TextBox 7"/>
          <p:cNvSpPr txBox="1"/>
          <p:nvPr/>
        </p:nvSpPr>
        <p:spPr>
          <a:xfrm>
            <a:off x="14288" y="1052513"/>
            <a:ext cx="6264275" cy="1016000"/>
          </a:xfrm>
          <a:prstGeom prst="rect">
            <a:avLst/>
          </a:prstGeom>
          <a:noFill/>
        </p:spPr>
        <p:txBody>
          <a:bodyPr>
            <a:spAutoFit/>
          </a:bodyPr>
          <a:lstStyle/>
          <a:p>
            <a:pPr eaLnBrk="1" fontAlgn="auto" hangingPunct="1">
              <a:spcBef>
                <a:spcPts val="0"/>
              </a:spcBef>
              <a:spcAft>
                <a:spcPts val="0"/>
              </a:spcAft>
              <a:defRPr/>
            </a:pPr>
            <a:r>
              <a:rPr lang="en-US" sz="3600" b="1" u="sng" dirty="0">
                <a:solidFill>
                  <a:schemeClr val="accent5">
                    <a:lumMod val="50000"/>
                  </a:schemeClr>
                </a:solidFill>
                <a:latin typeface="+mn-lt"/>
              </a:rPr>
              <a:t>5.  </a:t>
            </a:r>
            <a:r>
              <a:rPr lang="en-US" sz="3600" b="1" u="sng" dirty="0">
                <a:solidFill>
                  <a:schemeClr val="accent5">
                    <a:lumMod val="50000"/>
                  </a:schemeClr>
                </a:solidFill>
                <a:latin typeface="+mn-lt"/>
              </a:rPr>
              <a:t>Awareness Of </a:t>
            </a:r>
            <a:r>
              <a:rPr lang="en-US" sz="3600" b="1" u="sng" dirty="0">
                <a:solidFill>
                  <a:schemeClr val="accent5">
                    <a:lumMod val="50000"/>
                  </a:schemeClr>
                </a:solidFill>
                <a:latin typeface="+mn-lt"/>
              </a:rPr>
              <a:t>Exporters: </a:t>
            </a:r>
          </a:p>
          <a:p>
            <a:pPr eaLnBrk="1" fontAlgn="auto" hangingPunct="1">
              <a:spcBef>
                <a:spcPts val="0"/>
              </a:spcBef>
              <a:spcAft>
                <a:spcPts val="0"/>
              </a:spcAft>
              <a:defRPr/>
            </a:pPr>
            <a:endParaRPr lang="en-US" sz="2400" b="1" dirty="0">
              <a:latin typeface="+mn-lt"/>
            </a:endParaRPr>
          </a:p>
        </p:txBody>
      </p:sp>
      <p:sp>
        <p:nvSpPr>
          <p:cNvPr id="45062" name="TextBox 10"/>
          <p:cNvSpPr txBox="1">
            <a:spLocks noChangeArrowheads="1"/>
          </p:cNvSpPr>
          <p:nvPr/>
        </p:nvSpPr>
        <p:spPr bwMode="auto">
          <a:xfrm>
            <a:off x="1763713" y="188913"/>
            <a:ext cx="5616575" cy="708025"/>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4000" b="1">
                <a:solidFill>
                  <a:schemeClr val="bg1"/>
                </a:solidFill>
              </a:rPr>
              <a:t>Requirements </a:t>
            </a:r>
            <a:r>
              <a:rPr lang="ar-AE" sz="4000" b="1">
                <a:solidFill>
                  <a:schemeClr val="bg1"/>
                </a:solidFill>
              </a:rPr>
              <a:t>:</a:t>
            </a:r>
            <a:endParaRPr lang="en-US" sz="4000" b="1">
              <a:solidFill>
                <a:schemeClr val="bg1"/>
              </a:solidFill>
            </a:endParaRPr>
          </a:p>
        </p:txBody>
      </p:sp>
      <p:pic>
        <p:nvPicPr>
          <p:cNvPr id="9" name="Picture 4" descr="C:\Users\amabouraia\Desktop\صور\2c1367a378f419a01d7d333b4f4d2f5e_jumbo-jet-clipart-jet-airliner-jet-plane-clip-art_710-354.png"/>
          <p:cNvPicPr>
            <a:picLocks noChangeAspect="1" noChangeArrowheads="1"/>
          </p:cNvPicPr>
          <p:nvPr/>
        </p:nvPicPr>
        <p:blipFill>
          <a:blip r:embed="rId4"/>
          <a:srcRect/>
          <a:stretch>
            <a:fillRect/>
          </a:stretch>
        </p:blipFill>
        <p:spPr bwMode="auto">
          <a:xfrm>
            <a:off x="5434013" y="333375"/>
            <a:ext cx="2984500" cy="1487488"/>
          </a:xfrm>
          <a:prstGeom prst="rect">
            <a:avLst/>
          </a:prstGeom>
          <a:noFill/>
          <a:ln w="9525">
            <a:noFill/>
            <a:miter lim="800000"/>
            <a:headEnd/>
            <a:tailEnd/>
          </a:ln>
        </p:spPr>
      </p:pic>
      <p:pic>
        <p:nvPicPr>
          <p:cNvPr id="45064" name="Picture 2"/>
          <p:cNvPicPr>
            <a:picLocks noChangeAspect="1" noChangeArrowheads="1"/>
          </p:cNvPicPr>
          <p:nvPr/>
        </p:nvPicPr>
        <p:blipFill>
          <a:blip r:embed="rId5"/>
          <a:srcRect/>
          <a:stretch>
            <a:fillRect/>
          </a:stretch>
        </p:blipFill>
        <p:spPr bwMode="auto">
          <a:xfrm>
            <a:off x="14288" y="1700213"/>
            <a:ext cx="9129712" cy="44386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15"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0" fill="hold"/>
                                        <p:tgtEl>
                                          <p:spTgt spid="9"/>
                                        </p:tgtEl>
                                        <p:attrNameLst>
                                          <p:attrName>ppt_w</p:attrName>
                                        </p:attrNameLst>
                                      </p:cBhvr>
                                      <p:tavLst>
                                        <p:tav tm="0">
                                          <p:val>
                                            <p:fltVal val="0"/>
                                          </p:val>
                                        </p:tav>
                                        <p:tav tm="100000">
                                          <p:val>
                                            <p:strVal val="#ppt_w"/>
                                          </p:val>
                                        </p:tav>
                                      </p:tavLst>
                                    </p:anim>
                                    <p:anim calcmode="lin" valueType="num">
                                      <p:cBhvr>
                                        <p:cTn id="25" dur="5000" fill="hold"/>
                                        <p:tgtEl>
                                          <p:spTgt spid="9"/>
                                        </p:tgtEl>
                                        <p:attrNameLst>
                                          <p:attrName>ppt_h</p:attrName>
                                        </p:attrNameLst>
                                      </p:cBhvr>
                                      <p:tavLst>
                                        <p:tav tm="0">
                                          <p:val>
                                            <p:fltVal val="0"/>
                                          </p:val>
                                        </p:tav>
                                        <p:tav tm="100000">
                                          <p:val>
                                            <p:strVal val="#ppt_h"/>
                                          </p:val>
                                        </p:tav>
                                      </p:tavLst>
                                    </p:anim>
                                    <p:anim calcmode="lin" valueType="num">
                                      <p:cBhvr>
                                        <p:cTn id="26" dur="5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7" dur="5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39</a:t>
            </a:r>
            <a:endParaRPr lang="en-US" sz="2600" b="1" dirty="0">
              <a:solidFill>
                <a:srgbClr val="058C8E"/>
              </a:solidFill>
              <a:latin typeface="+mj-lt"/>
              <a:ea typeface="+mj-ea"/>
              <a:cs typeface="+mj-cs"/>
            </a:endParaRPr>
          </a:p>
        </p:txBody>
      </p:sp>
      <p:sp>
        <p:nvSpPr>
          <p:cNvPr id="8" name="TextBox 7"/>
          <p:cNvSpPr txBox="1"/>
          <p:nvPr/>
        </p:nvSpPr>
        <p:spPr>
          <a:xfrm>
            <a:off x="14288" y="1052513"/>
            <a:ext cx="6264275" cy="1016000"/>
          </a:xfrm>
          <a:prstGeom prst="rect">
            <a:avLst/>
          </a:prstGeom>
          <a:noFill/>
        </p:spPr>
        <p:txBody>
          <a:bodyPr>
            <a:spAutoFit/>
          </a:bodyPr>
          <a:lstStyle/>
          <a:p>
            <a:pPr eaLnBrk="1" fontAlgn="auto" hangingPunct="1">
              <a:spcBef>
                <a:spcPts val="0"/>
              </a:spcBef>
              <a:spcAft>
                <a:spcPts val="0"/>
              </a:spcAft>
              <a:defRPr/>
            </a:pPr>
            <a:r>
              <a:rPr lang="en-US" sz="3600" b="1" u="sng" dirty="0">
                <a:solidFill>
                  <a:schemeClr val="accent5">
                    <a:lumMod val="50000"/>
                  </a:schemeClr>
                </a:solidFill>
                <a:latin typeface="+mn-lt"/>
              </a:rPr>
              <a:t>5.  </a:t>
            </a:r>
            <a:r>
              <a:rPr lang="en-US" sz="3600" b="1" u="sng" dirty="0">
                <a:solidFill>
                  <a:schemeClr val="accent5">
                    <a:lumMod val="50000"/>
                  </a:schemeClr>
                </a:solidFill>
                <a:latin typeface="+mn-lt"/>
              </a:rPr>
              <a:t>Awareness Of </a:t>
            </a:r>
            <a:r>
              <a:rPr lang="en-US" sz="3600" b="1" u="sng" dirty="0">
                <a:solidFill>
                  <a:schemeClr val="accent5">
                    <a:lumMod val="50000"/>
                  </a:schemeClr>
                </a:solidFill>
                <a:latin typeface="+mn-lt"/>
              </a:rPr>
              <a:t>Exporters: </a:t>
            </a:r>
          </a:p>
          <a:p>
            <a:pPr eaLnBrk="1" fontAlgn="auto" hangingPunct="1">
              <a:spcBef>
                <a:spcPts val="0"/>
              </a:spcBef>
              <a:spcAft>
                <a:spcPts val="0"/>
              </a:spcAft>
              <a:defRPr/>
            </a:pPr>
            <a:endParaRPr lang="en-US" sz="2400" b="1" dirty="0">
              <a:latin typeface="+mn-lt"/>
            </a:endParaRPr>
          </a:p>
        </p:txBody>
      </p:sp>
      <p:sp>
        <p:nvSpPr>
          <p:cNvPr id="46086" name="TextBox 10"/>
          <p:cNvSpPr txBox="1">
            <a:spLocks noChangeArrowheads="1"/>
          </p:cNvSpPr>
          <p:nvPr/>
        </p:nvSpPr>
        <p:spPr bwMode="auto">
          <a:xfrm>
            <a:off x="1763713" y="188913"/>
            <a:ext cx="5616575" cy="708025"/>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4000" b="1">
                <a:solidFill>
                  <a:schemeClr val="bg1"/>
                </a:solidFill>
              </a:rPr>
              <a:t>Requirements </a:t>
            </a:r>
            <a:r>
              <a:rPr lang="ar-AE" sz="4000" b="1">
                <a:solidFill>
                  <a:schemeClr val="bg1"/>
                </a:solidFill>
              </a:rPr>
              <a:t>:</a:t>
            </a:r>
            <a:endParaRPr lang="en-US" sz="4000" b="1">
              <a:solidFill>
                <a:schemeClr val="bg1"/>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38863" y="2068400"/>
            <a:ext cx="4785112" cy="4217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8776" y="1567230"/>
            <a:ext cx="4690776" cy="4094018"/>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146"/>
                                        </p:tgtEl>
                                        <p:attrNameLst>
                                          <p:attrName>style.visibility</p:attrName>
                                        </p:attrNameLst>
                                      </p:cBhvr>
                                      <p:to>
                                        <p:strVal val="visible"/>
                                      </p:to>
                                    </p:set>
                                    <p:anim calcmode="lin" valueType="num">
                                      <p:cBhvr additive="base">
                                        <p:cTn id="24" dur="500" fill="hold"/>
                                        <p:tgtEl>
                                          <p:spTgt spid="6146"/>
                                        </p:tgtEl>
                                        <p:attrNameLst>
                                          <p:attrName>ppt_x</p:attrName>
                                        </p:attrNameLst>
                                      </p:cBhvr>
                                      <p:tavLst>
                                        <p:tav tm="0">
                                          <p:val>
                                            <p:strVal val="#ppt_x"/>
                                          </p:val>
                                        </p:tav>
                                        <p:tav tm="100000">
                                          <p:val>
                                            <p:strVal val="#ppt_x"/>
                                          </p:val>
                                        </p:tav>
                                      </p:tavLst>
                                    </p:anim>
                                    <p:anim calcmode="lin" valueType="num">
                                      <p:cBhvr additive="base">
                                        <p:cTn id="25" dur="500" fill="hold"/>
                                        <p:tgtEl>
                                          <p:spTgt spid="614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122"/>
                                        </p:tgtEl>
                                        <p:attrNameLst>
                                          <p:attrName>style.visibility</p:attrName>
                                        </p:attrNameLst>
                                      </p:cBhvr>
                                      <p:to>
                                        <p:strVal val="visible"/>
                                      </p:to>
                                    </p:set>
                                    <p:anim calcmode="lin" valueType="num">
                                      <p:cBhvr additive="base">
                                        <p:cTn id="28" dur="500" fill="hold"/>
                                        <p:tgtEl>
                                          <p:spTgt spid="5122"/>
                                        </p:tgtEl>
                                        <p:attrNameLst>
                                          <p:attrName>ppt_x</p:attrName>
                                        </p:attrNameLst>
                                      </p:cBhvr>
                                      <p:tavLst>
                                        <p:tav tm="0">
                                          <p:val>
                                            <p:strVal val="#ppt_x"/>
                                          </p:val>
                                        </p:tav>
                                        <p:tav tm="100000">
                                          <p:val>
                                            <p:strVal val="#ppt_x"/>
                                          </p:val>
                                        </p:tav>
                                      </p:tavLst>
                                    </p:anim>
                                    <p:anim calcmode="lin" valueType="num">
                                      <p:cBhvr additive="base">
                                        <p:cTn id="29"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84300" y="1433513"/>
            <a:ext cx="6429375" cy="4962525"/>
          </a:xfrm>
          <a:prstGeom prst="rect">
            <a:avLst/>
          </a:prstGeom>
          <a:noFill/>
          <a:ln w="9525">
            <a:noFill/>
            <a:miter lim="800000"/>
            <a:headEnd/>
            <a:tailEnd/>
          </a:ln>
          <a:effectLst/>
        </p:spPr>
      </p:pic>
      <p:pic>
        <p:nvPicPr>
          <p:cNvPr id="2"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4"/>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ar-AE" sz="2600" b="1" dirty="0">
                <a:solidFill>
                  <a:srgbClr val="058C8E"/>
                </a:solidFill>
                <a:latin typeface="+mn-lt"/>
              </a:rPr>
              <a:t>34</a:t>
            </a:r>
            <a:endParaRPr lang="en-US" sz="2600" b="1" dirty="0">
              <a:solidFill>
                <a:srgbClr val="058C8E"/>
              </a:solidFill>
              <a:latin typeface="+mj-lt"/>
              <a:ea typeface="+mj-ea"/>
              <a:cs typeface="+mj-cs"/>
            </a:endParaRPr>
          </a:p>
        </p:txBody>
      </p:sp>
      <p:pic>
        <p:nvPicPr>
          <p:cNvPr id="9" name="Picture 4" descr="C:\Users\amabouraia\Desktop\صور\2c1367a378f419a01d7d333b4f4d2f5e_jumbo-jet-clipart-jet-airliner-jet-plane-clip-art_710-354.png"/>
          <p:cNvPicPr>
            <a:picLocks noChangeAspect="1" noChangeArrowheads="1"/>
          </p:cNvPicPr>
          <p:nvPr/>
        </p:nvPicPr>
        <p:blipFill>
          <a:blip r:embed="rId5"/>
          <a:srcRect/>
          <a:stretch>
            <a:fillRect/>
          </a:stretch>
        </p:blipFill>
        <p:spPr bwMode="auto">
          <a:xfrm>
            <a:off x="-107950" y="1463675"/>
            <a:ext cx="2984500" cy="1487488"/>
          </a:xfrm>
          <a:prstGeom prst="rect">
            <a:avLst/>
          </a:prstGeom>
          <a:noFill/>
          <a:ln w="9525">
            <a:noFill/>
            <a:miter lim="800000"/>
            <a:headEnd/>
            <a:tailEnd/>
          </a:ln>
        </p:spPr>
      </p:pic>
      <p:sp>
        <p:nvSpPr>
          <p:cNvPr id="11" name="Title 1"/>
          <p:cNvSpPr txBox="1">
            <a:spLocks/>
          </p:cNvSpPr>
          <p:nvPr/>
        </p:nvSpPr>
        <p:spPr>
          <a:xfrm>
            <a:off x="1384300" y="333375"/>
            <a:ext cx="5722938" cy="428625"/>
          </a:xfrm>
          <a:prstGeom prst="rect">
            <a:avLst/>
          </a:prstGeom>
          <a:ln>
            <a:noFill/>
          </a:ln>
        </p:spPr>
        <p:txBody>
          <a:bodyPr anchor="ctr"/>
          <a:lstStyle/>
          <a:p>
            <a:pPr marL="571500" indent="-571500" algn="ctr" eaLnBrk="1" fontAlgn="auto" hangingPunct="1">
              <a:spcAft>
                <a:spcPts val="0"/>
              </a:spcAft>
              <a:buFont typeface="Wingdings" pitchFamily="2" charset="2"/>
              <a:buChar char="q"/>
              <a:defRPr/>
            </a:pPr>
            <a:r>
              <a:rPr lang="en-US" sz="5400" b="1" dirty="0">
                <a:solidFill>
                  <a:schemeClr val="bg1"/>
                </a:solidFill>
                <a:latin typeface="+mn-lt"/>
              </a:rPr>
              <a:t>Requirements</a:t>
            </a:r>
            <a:endParaRPr lang="en-US" sz="5400" b="1" dirty="0">
              <a:solidFill>
                <a:schemeClr val="bg1"/>
              </a:solidFill>
              <a:latin typeface="+mj-lt"/>
              <a:ea typeface="+mj-ea"/>
              <a:cs typeface="+mj-cs"/>
            </a:endParaRPr>
          </a:p>
        </p:txBody>
      </p:sp>
      <p:sp>
        <p:nvSpPr>
          <p:cNvPr id="10" name="TextBox 9"/>
          <p:cNvSpPr txBox="1"/>
          <p:nvPr/>
        </p:nvSpPr>
        <p:spPr>
          <a:xfrm>
            <a:off x="14288" y="1052513"/>
            <a:ext cx="6264275" cy="646112"/>
          </a:xfrm>
          <a:prstGeom prst="rect">
            <a:avLst/>
          </a:prstGeom>
          <a:noFill/>
        </p:spPr>
        <p:txBody>
          <a:bodyPr>
            <a:spAutoFit/>
          </a:bodyPr>
          <a:lstStyle/>
          <a:p>
            <a:pPr eaLnBrk="1" fontAlgn="auto" hangingPunct="1">
              <a:spcBef>
                <a:spcPts val="0"/>
              </a:spcBef>
              <a:spcAft>
                <a:spcPts val="0"/>
              </a:spcAft>
              <a:defRPr/>
            </a:pPr>
            <a:r>
              <a:rPr lang="en-US" sz="3600" b="1" u="sng" dirty="0">
                <a:solidFill>
                  <a:schemeClr val="accent5">
                    <a:lumMod val="50000"/>
                  </a:schemeClr>
                </a:solidFill>
                <a:latin typeface="+mn-lt"/>
              </a:rPr>
              <a:t>5.  </a:t>
            </a:r>
            <a:r>
              <a:rPr lang="en-US" sz="3600" b="1" u="sng" dirty="0">
                <a:solidFill>
                  <a:schemeClr val="accent5">
                    <a:lumMod val="50000"/>
                  </a:schemeClr>
                </a:solidFill>
                <a:latin typeface="+mn-lt"/>
              </a:rPr>
              <a:t>Awareness Of </a:t>
            </a:r>
            <a:r>
              <a:rPr lang="en-US" sz="3600" b="1" u="sng" dirty="0">
                <a:solidFill>
                  <a:schemeClr val="accent5">
                    <a:lumMod val="50000"/>
                  </a:schemeClr>
                </a:solidFill>
                <a:latin typeface="+mn-lt"/>
              </a:rPr>
              <a:t>Exporters: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right)">
                                      <p:cBhvr>
                                        <p:cTn id="15" dur="500"/>
                                        <p:tgtEl>
                                          <p:spTgt spid="11">
                                            <p:txEl>
                                              <p:pRg st="0" end="0"/>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slide(fromBottom)">
                                      <p:cBhvr>
                                        <p:cTn id="19" dur="500"/>
                                        <p:tgtEl>
                                          <p:spTgt spid="4">
                                            <p:txEl>
                                              <p:pRg st="0" end="0"/>
                                            </p:txEl>
                                          </p:spTgt>
                                        </p:tgtEl>
                                      </p:cBhvr>
                                    </p:animEffect>
                                  </p:childTnLst>
                                </p:cTn>
                              </p:par>
                              <p:par>
                                <p:cTn id="20" presetID="15"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0" fill="hold"/>
                                        <p:tgtEl>
                                          <p:spTgt spid="9"/>
                                        </p:tgtEl>
                                        <p:attrNameLst>
                                          <p:attrName>ppt_w</p:attrName>
                                        </p:attrNameLst>
                                      </p:cBhvr>
                                      <p:tavLst>
                                        <p:tav tm="0">
                                          <p:val>
                                            <p:fltVal val="0"/>
                                          </p:val>
                                        </p:tav>
                                        <p:tav tm="100000">
                                          <p:val>
                                            <p:strVal val="#ppt_w"/>
                                          </p:val>
                                        </p:tav>
                                      </p:tavLst>
                                    </p:anim>
                                    <p:anim calcmode="lin" valueType="num">
                                      <p:cBhvr>
                                        <p:cTn id="23" dur="5000" fill="hold"/>
                                        <p:tgtEl>
                                          <p:spTgt spid="9"/>
                                        </p:tgtEl>
                                        <p:attrNameLst>
                                          <p:attrName>ppt_h</p:attrName>
                                        </p:attrNameLst>
                                      </p:cBhvr>
                                      <p:tavLst>
                                        <p:tav tm="0">
                                          <p:val>
                                            <p:fltVal val="0"/>
                                          </p:val>
                                        </p:tav>
                                        <p:tav tm="100000">
                                          <p:val>
                                            <p:strVal val="#ppt_h"/>
                                          </p:val>
                                        </p:tav>
                                      </p:tavLst>
                                    </p:anim>
                                    <p:anim calcmode="lin" valueType="num">
                                      <p:cBhvr>
                                        <p:cTn id="24" dur="5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5" dur="5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additive="base">
                                        <p:cTn id="36" dur="500" fill="hold"/>
                                        <p:tgtEl>
                                          <p:spTgt spid="1026"/>
                                        </p:tgtEl>
                                        <p:attrNameLst>
                                          <p:attrName>ppt_x</p:attrName>
                                        </p:attrNameLst>
                                      </p:cBhvr>
                                      <p:tavLst>
                                        <p:tav tm="0">
                                          <p:val>
                                            <p:strVal val="#ppt_x"/>
                                          </p:val>
                                        </p:tav>
                                        <p:tav tm="100000">
                                          <p:val>
                                            <p:strVal val="#ppt_x"/>
                                          </p:val>
                                        </p:tav>
                                      </p:tavLst>
                                    </p:anim>
                                    <p:anim calcmode="lin" valueType="num">
                                      <p:cBhvr additive="base">
                                        <p:cTn id="3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40</a:t>
            </a:r>
            <a:endParaRPr lang="en-US" sz="2600" b="1" dirty="0">
              <a:solidFill>
                <a:srgbClr val="058C8E"/>
              </a:solidFill>
              <a:latin typeface="+mj-lt"/>
              <a:ea typeface="+mj-ea"/>
              <a:cs typeface="+mj-cs"/>
            </a:endParaRPr>
          </a:p>
        </p:txBody>
      </p:sp>
      <p:sp>
        <p:nvSpPr>
          <p:cNvPr id="8" name="TextBox 7"/>
          <p:cNvSpPr txBox="1"/>
          <p:nvPr/>
        </p:nvSpPr>
        <p:spPr>
          <a:xfrm>
            <a:off x="14288" y="1052513"/>
            <a:ext cx="9382125" cy="585787"/>
          </a:xfrm>
          <a:prstGeom prst="rect">
            <a:avLst/>
          </a:prstGeom>
          <a:noFill/>
        </p:spPr>
        <p:txBody>
          <a:bodyPr>
            <a:spAutoFit/>
          </a:bodyPr>
          <a:lstStyle/>
          <a:p>
            <a:pPr eaLnBrk="1" fontAlgn="auto" hangingPunct="1">
              <a:spcBef>
                <a:spcPts val="0"/>
              </a:spcBef>
              <a:spcAft>
                <a:spcPts val="0"/>
              </a:spcAft>
              <a:defRPr/>
            </a:pPr>
            <a:r>
              <a:rPr lang="en-US" sz="3200" b="1" u="sng" dirty="0">
                <a:solidFill>
                  <a:schemeClr val="accent5">
                    <a:lumMod val="50000"/>
                  </a:schemeClr>
                </a:solidFill>
                <a:latin typeface="+mn-lt"/>
              </a:rPr>
              <a:t>6.  Provide </a:t>
            </a:r>
            <a:r>
              <a:rPr lang="en-US" sz="3200" b="1" u="sng" dirty="0">
                <a:solidFill>
                  <a:schemeClr val="accent5">
                    <a:lumMod val="50000"/>
                  </a:schemeClr>
                </a:solidFill>
                <a:latin typeface="+mn-lt"/>
              </a:rPr>
              <a:t>U</a:t>
            </a:r>
            <a:r>
              <a:rPr lang="en-US" sz="3200" b="1" u="sng" dirty="0">
                <a:solidFill>
                  <a:schemeClr val="accent5">
                    <a:lumMod val="50000"/>
                  </a:schemeClr>
                </a:solidFill>
                <a:latin typeface="+mn-lt"/>
              </a:rPr>
              <a:t>s </a:t>
            </a:r>
            <a:r>
              <a:rPr lang="en-US" sz="3200" b="1" u="sng" dirty="0">
                <a:solidFill>
                  <a:schemeClr val="accent5">
                    <a:lumMod val="50000"/>
                  </a:schemeClr>
                </a:solidFill>
                <a:latin typeface="+mn-lt"/>
              </a:rPr>
              <a:t>Plan </a:t>
            </a:r>
            <a:r>
              <a:rPr lang="en-US" sz="3200" b="1" u="sng" dirty="0">
                <a:solidFill>
                  <a:schemeClr val="accent5">
                    <a:lumMod val="50000"/>
                  </a:schemeClr>
                </a:solidFill>
                <a:latin typeface="+mn-lt"/>
              </a:rPr>
              <a:t>To Reduce The contravention</a:t>
            </a:r>
          </a:p>
        </p:txBody>
      </p:sp>
      <p:sp>
        <p:nvSpPr>
          <p:cNvPr id="48134" name="TextBox 10"/>
          <p:cNvSpPr txBox="1">
            <a:spLocks noChangeArrowheads="1"/>
          </p:cNvSpPr>
          <p:nvPr/>
        </p:nvSpPr>
        <p:spPr bwMode="auto">
          <a:xfrm>
            <a:off x="1763713" y="188913"/>
            <a:ext cx="5616575" cy="708025"/>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4000" b="1">
                <a:solidFill>
                  <a:schemeClr val="bg1"/>
                </a:solidFill>
              </a:rPr>
              <a:t>Requirements </a:t>
            </a:r>
            <a:r>
              <a:rPr lang="ar-AE" sz="4000" b="1">
                <a:solidFill>
                  <a:schemeClr val="bg1"/>
                </a:solidFill>
              </a:rPr>
              <a:t>:</a:t>
            </a:r>
            <a:endParaRPr lang="en-US" sz="4000" b="1">
              <a:solidFill>
                <a:schemeClr val="bg1"/>
              </a:solidFill>
            </a:endParaRPr>
          </a:p>
        </p:txBody>
      </p:sp>
      <p:pic>
        <p:nvPicPr>
          <p:cNvPr id="2051" name="Picture 3" descr="C:\Users\amabouraia\Desktop\صور\ad.png"/>
          <p:cNvPicPr>
            <a:picLocks noChangeAspect="1" noChangeArrowheads="1"/>
          </p:cNvPicPr>
          <p:nvPr/>
        </p:nvPicPr>
        <p:blipFill>
          <a:blip r:embed="rId4"/>
          <a:srcRect/>
          <a:stretch>
            <a:fillRect/>
          </a:stretch>
        </p:blipFill>
        <p:spPr bwMode="auto">
          <a:xfrm>
            <a:off x="5795963" y="1560513"/>
            <a:ext cx="3348037" cy="3243262"/>
          </a:xfrm>
          <a:prstGeom prst="rect">
            <a:avLst/>
          </a:prstGeom>
          <a:noFill/>
          <a:ln w="9525">
            <a:noFill/>
            <a:miter lim="800000"/>
            <a:headEnd/>
            <a:tailEnd/>
          </a:ln>
        </p:spPr>
      </p:pic>
      <p:pic>
        <p:nvPicPr>
          <p:cNvPr id="2052" name="Picture 4" descr="C:\Users\amabouraia\Desktop\صور\RiAA46j9T.png"/>
          <p:cNvPicPr>
            <a:picLocks noChangeAspect="1" noChangeArrowheads="1"/>
          </p:cNvPicPr>
          <p:nvPr/>
        </p:nvPicPr>
        <p:blipFill>
          <a:blip r:embed="rId5"/>
          <a:srcRect/>
          <a:stretch>
            <a:fillRect/>
          </a:stretch>
        </p:blipFill>
        <p:spPr bwMode="auto">
          <a:xfrm>
            <a:off x="2543175" y="2492375"/>
            <a:ext cx="4300538" cy="3600450"/>
          </a:xfrm>
          <a:prstGeom prst="rect">
            <a:avLst/>
          </a:prstGeom>
          <a:noFill/>
          <a:ln w="9525">
            <a:noFill/>
            <a:miter lim="800000"/>
            <a:headEnd/>
            <a:tailEnd/>
          </a:ln>
        </p:spPr>
      </p:pic>
      <p:sp>
        <p:nvSpPr>
          <p:cNvPr id="5" name="TextBox 4"/>
          <p:cNvSpPr txBox="1"/>
          <p:nvPr/>
        </p:nvSpPr>
        <p:spPr>
          <a:xfrm>
            <a:off x="4572000" y="5723662"/>
            <a:ext cx="3528392"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contravention</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graphicFrame>
        <p:nvGraphicFramePr>
          <p:cNvPr id="14" name="Chart 13"/>
          <p:cNvGraphicFramePr>
            <a:graphicFrameLocks/>
          </p:cNvGraphicFramePr>
          <p:nvPr/>
        </p:nvGraphicFramePr>
        <p:xfrm>
          <a:off x="-9485" y="1637511"/>
          <a:ext cx="5301566" cy="431177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51"/>
                                        </p:tgtEl>
                                        <p:attrNameLst>
                                          <p:attrName>style.visibility</p:attrName>
                                        </p:attrNameLst>
                                      </p:cBhvr>
                                      <p:to>
                                        <p:strVal val="visible"/>
                                      </p:to>
                                    </p:set>
                                    <p:anim calcmode="lin" valueType="num">
                                      <p:cBhvr additive="base">
                                        <p:cTn id="26" dur="500" fill="hold"/>
                                        <p:tgtEl>
                                          <p:spTgt spid="2051"/>
                                        </p:tgtEl>
                                        <p:attrNameLst>
                                          <p:attrName>ppt_x</p:attrName>
                                        </p:attrNameLst>
                                      </p:cBhvr>
                                      <p:tavLst>
                                        <p:tav tm="0">
                                          <p:val>
                                            <p:strVal val="#ppt_x"/>
                                          </p:val>
                                        </p:tav>
                                        <p:tav tm="100000">
                                          <p:val>
                                            <p:strVal val="#ppt_x"/>
                                          </p:val>
                                        </p:tav>
                                      </p:tavLst>
                                    </p:anim>
                                    <p:anim calcmode="lin" valueType="num">
                                      <p:cBhvr additive="base">
                                        <p:cTn id="27" dur="500" fill="hold"/>
                                        <p:tgtEl>
                                          <p:spTgt spid="205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 calcmode="lin" valueType="num">
                                      <p:cBhvr additive="base">
                                        <p:cTn id="30" dur="500" fill="hold"/>
                                        <p:tgtEl>
                                          <p:spTgt spid="2052"/>
                                        </p:tgtEl>
                                        <p:attrNameLst>
                                          <p:attrName>ppt_x</p:attrName>
                                        </p:attrNameLst>
                                      </p:cBhvr>
                                      <p:tavLst>
                                        <p:tav tm="0">
                                          <p:val>
                                            <p:strVal val="#ppt_x"/>
                                          </p:val>
                                        </p:tav>
                                        <p:tav tm="100000">
                                          <p:val>
                                            <p:strVal val="#ppt_x"/>
                                          </p:val>
                                        </p:tav>
                                      </p:tavLst>
                                    </p:anim>
                                    <p:anim calcmode="lin" valueType="num">
                                      <p:cBhvr additive="base">
                                        <p:cTn id="31" dur="500" fill="hold"/>
                                        <p:tgtEl>
                                          <p:spTgt spid="205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41</a:t>
            </a:r>
            <a:endParaRPr lang="en-US" sz="2600" b="1" dirty="0">
              <a:solidFill>
                <a:srgbClr val="058C8E"/>
              </a:solidFill>
              <a:latin typeface="+mj-lt"/>
              <a:ea typeface="+mj-ea"/>
              <a:cs typeface="+mj-cs"/>
            </a:endParaRPr>
          </a:p>
        </p:txBody>
      </p:sp>
      <p:sp>
        <p:nvSpPr>
          <p:cNvPr id="49157" name="TextBox 6"/>
          <p:cNvSpPr txBox="1">
            <a:spLocks noChangeArrowheads="1"/>
          </p:cNvSpPr>
          <p:nvPr/>
        </p:nvSpPr>
        <p:spPr bwMode="auto">
          <a:xfrm>
            <a:off x="1554163" y="260350"/>
            <a:ext cx="6113462" cy="708025"/>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4000" b="1">
                <a:solidFill>
                  <a:schemeClr val="bg1"/>
                </a:solidFill>
              </a:rPr>
              <a:t> Performance indicators</a:t>
            </a:r>
          </a:p>
        </p:txBody>
      </p:sp>
      <p:sp>
        <p:nvSpPr>
          <p:cNvPr id="6" name="TextBox 5"/>
          <p:cNvSpPr txBox="1">
            <a:spLocks noChangeArrowheads="1"/>
          </p:cNvSpPr>
          <p:nvPr/>
        </p:nvSpPr>
        <p:spPr bwMode="auto">
          <a:xfrm>
            <a:off x="366713" y="1274763"/>
            <a:ext cx="5759450" cy="585787"/>
          </a:xfrm>
          <a:prstGeom prst="rect">
            <a:avLst/>
          </a:prstGeom>
          <a:noFill/>
          <a:ln w="9525">
            <a:noFill/>
            <a:miter lim="800000"/>
            <a:headEnd/>
            <a:tailEnd/>
          </a:ln>
        </p:spPr>
        <p:txBody>
          <a:bodyPr>
            <a:spAutoFit/>
          </a:bodyPr>
          <a:lstStyle/>
          <a:p>
            <a:pPr marL="457200" indent="-457200" eaLnBrk="1" hangingPunct="1">
              <a:buFont typeface="Wingdings" pitchFamily="2" charset="2"/>
              <a:buChar char="Ø"/>
            </a:pPr>
            <a:r>
              <a:rPr lang="en-US" sz="3200" b="1" u="sng">
                <a:solidFill>
                  <a:srgbClr val="C00000"/>
                </a:solidFill>
              </a:rPr>
              <a:t>Performance indicators :</a:t>
            </a:r>
          </a:p>
        </p:txBody>
      </p:sp>
      <p:sp>
        <p:nvSpPr>
          <p:cNvPr id="8" name="TextBox 7"/>
          <p:cNvSpPr txBox="1">
            <a:spLocks noChangeArrowheads="1"/>
          </p:cNvSpPr>
          <p:nvPr/>
        </p:nvSpPr>
        <p:spPr bwMode="auto">
          <a:xfrm>
            <a:off x="319088" y="1989138"/>
            <a:ext cx="4419600" cy="708025"/>
          </a:xfrm>
          <a:prstGeom prst="rect">
            <a:avLst/>
          </a:prstGeom>
          <a:noFill/>
          <a:ln w="9525">
            <a:noFill/>
            <a:miter lim="800000"/>
            <a:headEnd/>
            <a:tailEnd/>
          </a:ln>
        </p:spPr>
        <p:txBody>
          <a:bodyPr>
            <a:spAutoFit/>
          </a:bodyPr>
          <a:lstStyle/>
          <a:p>
            <a:pPr marL="342900" indent="-342900" eaLnBrk="1" hangingPunct="1">
              <a:buFont typeface="Wingdings" pitchFamily="2" charset="2"/>
              <a:buChar char="§"/>
            </a:pPr>
            <a:r>
              <a:rPr lang="en-US" sz="4000"/>
              <a:t>Results of samples</a:t>
            </a:r>
          </a:p>
        </p:txBody>
      </p:sp>
      <p:sp>
        <p:nvSpPr>
          <p:cNvPr id="9" name="TextBox 8"/>
          <p:cNvSpPr txBox="1">
            <a:spLocks noChangeArrowheads="1"/>
          </p:cNvSpPr>
          <p:nvPr/>
        </p:nvSpPr>
        <p:spPr bwMode="auto">
          <a:xfrm>
            <a:off x="625475" y="2682875"/>
            <a:ext cx="8345488" cy="1754188"/>
          </a:xfrm>
          <a:prstGeom prst="rect">
            <a:avLst/>
          </a:prstGeom>
          <a:noFill/>
          <a:ln w="9525">
            <a:noFill/>
            <a:miter lim="800000"/>
            <a:headEnd/>
            <a:tailEnd/>
          </a:ln>
        </p:spPr>
        <p:txBody>
          <a:bodyPr>
            <a:spAutoFit/>
          </a:bodyPr>
          <a:lstStyle/>
          <a:p>
            <a:pPr marL="342900" indent="-342900" eaLnBrk="1" hangingPunct="1">
              <a:buFont typeface="Wingdings" pitchFamily="2" charset="2"/>
              <a:buChar char="ü"/>
            </a:pPr>
            <a:r>
              <a:rPr lang="en-US" sz="3600"/>
              <a:t>Sampling results (KPI) = Number of Unfit samples </a:t>
            </a:r>
            <a:r>
              <a:rPr lang="ar-AE" sz="3600" b="1"/>
              <a:t>÷ </a:t>
            </a:r>
            <a:r>
              <a:rPr lang="en-US" sz="3600"/>
              <a:t>Total number of samples collected X 100.</a:t>
            </a:r>
            <a:endParaRPr lang="en-US" sz="2800" b="1"/>
          </a:p>
        </p:txBody>
      </p:sp>
      <p:pic>
        <p:nvPicPr>
          <p:cNvPr id="15363" name="Picture 3" descr="C:\Users\amabouraia\Desktop\صور\download (1).jpg"/>
          <p:cNvPicPr>
            <a:picLocks noChangeAspect="1" noChangeArrowheads="1"/>
          </p:cNvPicPr>
          <p:nvPr/>
        </p:nvPicPr>
        <p:blipFill>
          <a:blip r:embed="rId4"/>
          <a:srcRect/>
          <a:stretch>
            <a:fillRect/>
          </a:stretch>
        </p:blipFill>
        <p:spPr bwMode="auto">
          <a:xfrm>
            <a:off x="5757863" y="968375"/>
            <a:ext cx="1450975" cy="1452563"/>
          </a:xfrm>
          <a:prstGeom prst="rect">
            <a:avLst/>
          </a:prstGeom>
          <a:noFill/>
          <a:ln w="9525">
            <a:noFill/>
            <a:miter lim="800000"/>
            <a:headEnd/>
            <a:tailEnd/>
          </a:ln>
        </p:spPr>
      </p:pic>
      <p:pic>
        <p:nvPicPr>
          <p:cNvPr id="49162" name="Picture 2" descr="C:\Users\amabouraia\Desktop\صور\kpi.jpg"/>
          <p:cNvPicPr>
            <a:picLocks noChangeAspect="1" noChangeArrowheads="1"/>
          </p:cNvPicPr>
          <p:nvPr/>
        </p:nvPicPr>
        <p:blipFill>
          <a:blip r:embed="rId5"/>
          <a:srcRect/>
          <a:stretch>
            <a:fillRect/>
          </a:stretch>
        </p:blipFill>
        <p:spPr bwMode="auto">
          <a:xfrm>
            <a:off x="628650" y="4529138"/>
            <a:ext cx="3943350" cy="1527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363"/>
                                        </p:tgtEl>
                                        <p:attrNameLst>
                                          <p:attrName>style.visibility</p:attrName>
                                        </p:attrNameLst>
                                      </p:cBhvr>
                                      <p:to>
                                        <p:strVal val="visible"/>
                                      </p:to>
                                    </p:set>
                                    <p:anim calcmode="lin" valueType="num">
                                      <p:cBhvr additive="base">
                                        <p:cTn id="24" dur="500" fill="hold"/>
                                        <p:tgtEl>
                                          <p:spTgt spid="15363"/>
                                        </p:tgtEl>
                                        <p:attrNameLst>
                                          <p:attrName>ppt_x</p:attrName>
                                        </p:attrNameLst>
                                      </p:cBhvr>
                                      <p:tavLst>
                                        <p:tav tm="0">
                                          <p:val>
                                            <p:strVal val="#ppt_x"/>
                                          </p:val>
                                        </p:tav>
                                        <p:tav tm="100000">
                                          <p:val>
                                            <p:strVal val="#ppt_x"/>
                                          </p:val>
                                        </p:tav>
                                      </p:tavLst>
                                    </p:anim>
                                    <p:anim calcmode="lin" valueType="num">
                                      <p:cBhvr additive="base">
                                        <p:cTn id="25"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41</a:t>
            </a:r>
            <a:endParaRPr lang="en-US" sz="2600" b="1" dirty="0">
              <a:solidFill>
                <a:srgbClr val="058C8E"/>
              </a:solidFill>
              <a:latin typeface="+mj-lt"/>
              <a:ea typeface="+mj-ea"/>
              <a:cs typeface="+mj-cs"/>
            </a:endParaRPr>
          </a:p>
        </p:txBody>
      </p:sp>
      <p:sp>
        <p:nvSpPr>
          <p:cNvPr id="50181" name="TextBox 6"/>
          <p:cNvSpPr txBox="1">
            <a:spLocks noChangeArrowheads="1"/>
          </p:cNvSpPr>
          <p:nvPr/>
        </p:nvSpPr>
        <p:spPr bwMode="auto">
          <a:xfrm>
            <a:off x="1554163" y="260350"/>
            <a:ext cx="6113462" cy="708025"/>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4000" b="1">
                <a:solidFill>
                  <a:schemeClr val="bg1"/>
                </a:solidFill>
              </a:rPr>
              <a:t> Performance indicators</a:t>
            </a:r>
          </a:p>
        </p:txBody>
      </p:sp>
      <p:sp>
        <p:nvSpPr>
          <p:cNvPr id="6" name="TextBox 5"/>
          <p:cNvSpPr txBox="1">
            <a:spLocks noChangeArrowheads="1"/>
          </p:cNvSpPr>
          <p:nvPr/>
        </p:nvSpPr>
        <p:spPr bwMode="auto">
          <a:xfrm>
            <a:off x="366713" y="1274763"/>
            <a:ext cx="5759450" cy="585787"/>
          </a:xfrm>
          <a:prstGeom prst="rect">
            <a:avLst/>
          </a:prstGeom>
          <a:noFill/>
          <a:ln w="9525">
            <a:noFill/>
            <a:miter lim="800000"/>
            <a:headEnd/>
            <a:tailEnd/>
          </a:ln>
        </p:spPr>
        <p:txBody>
          <a:bodyPr>
            <a:spAutoFit/>
          </a:bodyPr>
          <a:lstStyle/>
          <a:p>
            <a:pPr marL="457200" indent="-457200" eaLnBrk="1" hangingPunct="1">
              <a:buFont typeface="Wingdings" pitchFamily="2" charset="2"/>
              <a:buChar char="Ø"/>
            </a:pPr>
            <a:r>
              <a:rPr lang="en-US" sz="3200" b="1" u="sng">
                <a:solidFill>
                  <a:srgbClr val="C00000"/>
                </a:solidFill>
              </a:rPr>
              <a:t>Performance indicators :</a:t>
            </a:r>
          </a:p>
        </p:txBody>
      </p:sp>
      <p:sp>
        <p:nvSpPr>
          <p:cNvPr id="10" name="TextBox 9"/>
          <p:cNvSpPr txBox="1">
            <a:spLocks noChangeArrowheads="1"/>
          </p:cNvSpPr>
          <p:nvPr/>
        </p:nvSpPr>
        <p:spPr bwMode="auto">
          <a:xfrm>
            <a:off x="611188" y="2662238"/>
            <a:ext cx="8208962" cy="1939925"/>
          </a:xfrm>
          <a:prstGeom prst="rect">
            <a:avLst/>
          </a:prstGeom>
          <a:noFill/>
          <a:ln w="9525">
            <a:noFill/>
            <a:miter lim="800000"/>
            <a:headEnd/>
            <a:tailEnd/>
          </a:ln>
        </p:spPr>
        <p:txBody>
          <a:bodyPr>
            <a:spAutoFit/>
          </a:bodyPr>
          <a:lstStyle/>
          <a:p>
            <a:pPr marL="342900" indent="-342900" eaLnBrk="1" hangingPunct="1">
              <a:buFont typeface="Wingdings" pitchFamily="2" charset="2"/>
              <a:buChar char="ü"/>
            </a:pPr>
            <a:r>
              <a:rPr lang="en-US" sz="4000"/>
              <a:t>Label contraventions (KPI) = Number of contraventions </a:t>
            </a:r>
            <a:r>
              <a:rPr lang="ar-AE" sz="4000" b="1"/>
              <a:t>÷</a:t>
            </a:r>
            <a:r>
              <a:rPr lang="en-US" sz="4000"/>
              <a:t> Total number of imported items X 100.</a:t>
            </a:r>
          </a:p>
        </p:txBody>
      </p:sp>
      <p:pic>
        <p:nvPicPr>
          <p:cNvPr id="15363" name="Picture 3" descr="C:\Users\amabouraia\Desktop\صور\download (1).jpg"/>
          <p:cNvPicPr>
            <a:picLocks noChangeAspect="1" noChangeArrowheads="1"/>
          </p:cNvPicPr>
          <p:nvPr/>
        </p:nvPicPr>
        <p:blipFill>
          <a:blip r:embed="rId4"/>
          <a:srcRect/>
          <a:stretch>
            <a:fillRect/>
          </a:stretch>
        </p:blipFill>
        <p:spPr bwMode="auto">
          <a:xfrm>
            <a:off x="5757863" y="968375"/>
            <a:ext cx="1450975" cy="1452563"/>
          </a:xfrm>
          <a:prstGeom prst="rect">
            <a:avLst/>
          </a:prstGeom>
          <a:noFill/>
          <a:ln w="9525">
            <a:noFill/>
            <a:miter lim="800000"/>
            <a:headEnd/>
            <a:tailEnd/>
          </a:ln>
        </p:spPr>
      </p:pic>
      <p:sp>
        <p:nvSpPr>
          <p:cNvPr id="15" name="TextBox 14"/>
          <p:cNvSpPr txBox="1">
            <a:spLocks noChangeArrowheads="1"/>
          </p:cNvSpPr>
          <p:nvPr/>
        </p:nvSpPr>
        <p:spPr bwMode="auto">
          <a:xfrm>
            <a:off x="366713" y="1844675"/>
            <a:ext cx="5387975" cy="708025"/>
          </a:xfrm>
          <a:prstGeom prst="rect">
            <a:avLst/>
          </a:prstGeom>
          <a:noFill/>
          <a:ln w="9525">
            <a:noFill/>
            <a:miter lim="800000"/>
            <a:headEnd/>
            <a:tailEnd/>
          </a:ln>
        </p:spPr>
        <p:txBody>
          <a:bodyPr>
            <a:spAutoFit/>
          </a:bodyPr>
          <a:lstStyle/>
          <a:p>
            <a:pPr marL="342900" indent="-342900" eaLnBrk="1" hangingPunct="1">
              <a:buFont typeface="Wingdings" pitchFamily="2" charset="2"/>
              <a:buChar char="§"/>
            </a:pPr>
            <a:r>
              <a:rPr lang="en-US" sz="4000"/>
              <a:t>Label contraventions</a:t>
            </a:r>
          </a:p>
        </p:txBody>
      </p:sp>
      <p:pic>
        <p:nvPicPr>
          <p:cNvPr id="50186" name="Picture 2" descr="C:\Users\amabouraia\Desktop\صور\kpi.jpg"/>
          <p:cNvPicPr>
            <a:picLocks noChangeAspect="1" noChangeArrowheads="1"/>
          </p:cNvPicPr>
          <p:nvPr/>
        </p:nvPicPr>
        <p:blipFill>
          <a:blip r:embed="rId5"/>
          <a:srcRect/>
          <a:stretch>
            <a:fillRect/>
          </a:stretch>
        </p:blipFill>
        <p:spPr bwMode="auto">
          <a:xfrm>
            <a:off x="628650" y="4529138"/>
            <a:ext cx="3943350" cy="1527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363"/>
                                        </p:tgtEl>
                                        <p:attrNameLst>
                                          <p:attrName>style.visibility</p:attrName>
                                        </p:attrNameLst>
                                      </p:cBhvr>
                                      <p:to>
                                        <p:strVal val="visible"/>
                                      </p:to>
                                    </p:set>
                                    <p:anim calcmode="lin" valueType="num">
                                      <p:cBhvr additive="base">
                                        <p:cTn id="24" dur="500" fill="hold"/>
                                        <p:tgtEl>
                                          <p:spTgt spid="15363"/>
                                        </p:tgtEl>
                                        <p:attrNameLst>
                                          <p:attrName>ppt_x</p:attrName>
                                        </p:attrNameLst>
                                      </p:cBhvr>
                                      <p:tavLst>
                                        <p:tav tm="0">
                                          <p:val>
                                            <p:strVal val="#ppt_x"/>
                                          </p:val>
                                        </p:tav>
                                        <p:tav tm="100000">
                                          <p:val>
                                            <p:strVal val="#ppt_x"/>
                                          </p:val>
                                        </p:tav>
                                      </p:tavLst>
                                    </p:anim>
                                    <p:anim calcmode="lin" valueType="num">
                                      <p:cBhvr additive="base">
                                        <p:cTn id="25"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P spid="10"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41</a:t>
            </a:r>
            <a:endParaRPr lang="en-US" sz="2600" b="1" dirty="0">
              <a:solidFill>
                <a:srgbClr val="058C8E"/>
              </a:solidFill>
              <a:latin typeface="+mj-lt"/>
              <a:ea typeface="+mj-ea"/>
              <a:cs typeface="+mj-cs"/>
            </a:endParaRPr>
          </a:p>
        </p:txBody>
      </p:sp>
      <p:sp>
        <p:nvSpPr>
          <p:cNvPr id="51205" name="TextBox 6"/>
          <p:cNvSpPr txBox="1">
            <a:spLocks noChangeArrowheads="1"/>
          </p:cNvSpPr>
          <p:nvPr/>
        </p:nvSpPr>
        <p:spPr bwMode="auto">
          <a:xfrm>
            <a:off x="1554163" y="260350"/>
            <a:ext cx="6113462" cy="708025"/>
          </a:xfrm>
          <a:prstGeom prst="rect">
            <a:avLst/>
          </a:prstGeom>
          <a:noFill/>
          <a:ln w="9525">
            <a:noFill/>
            <a:miter lim="800000"/>
            <a:headEnd/>
            <a:tailEnd/>
          </a:ln>
        </p:spPr>
        <p:txBody>
          <a:bodyPr>
            <a:spAutoFit/>
          </a:bodyPr>
          <a:lstStyle/>
          <a:p>
            <a:pPr marL="285750" indent="-285750" eaLnBrk="1" hangingPunct="1">
              <a:buFont typeface="Wingdings" pitchFamily="2" charset="2"/>
              <a:buChar char="q"/>
            </a:pPr>
            <a:r>
              <a:rPr lang="en-US" sz="4000" b="1">
                <a:solidFill>
                  <a:schemeClr val="bg1"/>
                </a:solidFill>
              </a:rPr>
              <a:t> Performance indicators</a:t>
            </a:r>
          </a:p>
        </p:txBody>
      </p:sp>
      <p:sp>
        <p:nvSpPr>
          <p:cNvPr id="6" name="TextBox 5"/>
          <p:cNvSpPr txBox="1">
            <a:spLocks noChangeArrowheads="1"/>
          </p:cNvSpPr>
          <p:nvPr/>
        </p:nvSpPr>
        <p:spPr bwMode="auto">
          <a:xfrm>
            <a:off x="366713" y="1274763"/>
            <a:ext cx="5759450" cy="585787"/>
          </a:xfrm>
          <a:prstGeom prst="rect">
            <a:avLst/>
          </a:prstGeom>
          <a:noFill/>
          <a:ln w="9525">
            <a:noFill/>
            <a:miter lim="800000"/>
            <a:headEnd/>
            <a:tailEnd/>
          </a:ln>
        </p:spPr>
        <p:txBody>
          <a:bodyPr>
            <a:spAutoFit/>
          </a:bodyPr>
          <a:lstStyle/>
          <a:p>
            <a:pPr marL="457200" indent="-457200" eaLnBrk="1" hangingPunct="1">
              <a:buFont typeface="Wingdings" pitchFamily="2" charset="2"/>
              <a:buChar char="Ø"/>
            </a:pPr>
            <a:r>
              <a:rPr lang="en-US" sz="3200" b="1" u="sng">
                <a:solidFill>
                  <a:srgbClr val="C00000"/>
                </a:solidFill>
              </a:rPr>
              <a:t>Performance indicators :</a:t>
            </a:r>
          </a:p>
        </p:txBody>
      </p:sp>
      <p:sp>
        <p:nvSpPr>
          <p:cNvPr id="12" name="TextBox 11"/>
          <p:cNvSpPr txBox="1">
            <a:spLocks noChangeArrowheads="1"/>
          </p:cNvSpPr>
          <p:nvPr/>
        </p:nvSpPr>
        <p:spPr bwMode="auto">
          <a:xfrm>
            <a:off x="342900" y="2133600"/>
            <a:ext cx="6389688" cy="646113"/>
          </a:xfrm>
          <a:prstGeom prst="rect">
            <a:avLst/>
          </a:prstGeom>
          <a:noFill/>
          <a:ln w="9525">
            <a:noFill/>
            <a:miter lim="800000"/>
            <a:headEnd/>
            <a:tailEnd/>
          </a:ln>
        </p:spPr>
        <p:txBody>
          <a:bodyPr>
            <a:spAutoFit/>
          </a:bodyPr>
          <a:lstStyle/>
          <a:p>
            <a:pPr marL="342900" indent="-342900" eaLnBrk="1" hangingPunct="1">
              <a:buFont typeface="Wingdings" pitchFamily="2" charset="2"/>
              <a:buChar char="§"/>
            </a:pPr>
            <a:r>
              <a:rPr lang="en-US" sz="3600"/>
              <a:t>Certificates contraventions</a:t>
            </a:r>
          </a:p>
        </p:txBody>
      </p:sp>
      <p:sp>
        <p:nvSpPr>
          <p:cNvPr id="13" name="TextBox 12"/>
          <p:cNvSpPr txBox="1">
            <a:spLocks noChangeArrowheads="1"/>
          </p:cNvSpPr>
          <p:nvPr/>
        </p:nvSpPr>
        <p:spPr bwMode="auto">
          <a:xfrm>
            <a:off x="647700" y="2852738"/>
            <a:ext cx="7977188" cy="1754187"/>
          </a:xfrm>
          <a:prstGeom prst="rect">
            <a:avLst/>
          </a:prstGeom>
          <a:noFill/>
          <a:ln w="9525">
            <a:noFill/>
            <a:miter lim="800000"/>
            <a:headEnd/>
            <a:tailEnd/>
          </a:ln>
        </p:spPr>
        <p:txBody>
          <a:bodyPr>
            <a:spAutoFit/>
          </a:bodyPr>
          <a:lstStyle/>
          <a:p>
            <a:pPr marL="342900" indent="-342900" eaLnBrk="1" hangingPunct="1">
              <a:buFont typeface="Wingdings" pitchFamily="2" charset="2"/>
              <a:buChar char="ü"/>
            </a:pPr>
            <a:r>
              <a:rPr lang="en-US" sz="3600"/>
              <a:t>Certificates contraventions (KPI) = Number of Certificates contraventions </a:t>
            </a:r>
            <a:r>
              <a:rPr lang="ar-AE" sz="3600" b="1"/>
              <a:t>÷ </a:t>
            </a:r>
            <a:r>
              <a:rPr lang="en-US" sz="3600"/>
              <a:t>Total number of imported items X 100.</a:t>
            </a:r>
            <a:endParaRPr lang="en-US" sz="2800" b="1"/>
          </a:p>
        </p:txBody>
      </p:sp>
      <p:pic>
        <p:nvPicPr>
          <p:cNvPr id="15363" name="Picture 3" descr="C:\Users\amabouraia\Desktop\صور\download (1).jpg"/>
          <p:cNvPicPr>
            <a:picLocks noChangeAspect="1" noChangeArrowheads="1"/>
          </p:cNvPicPr>
          <p:nvPr/>
        </p:nvPicPr>
        <p:blipFill>
          <a:blip r:embed="rId4"/>
          <a:srcRect/>
          <a:stretch>
            <a:fillRect/>
          </a:stretch>
        </p:blipFill>
        <p:spPr bwMode="auto">
          <a:xfrm>
            <a:off x="5757863" y="968375"/>
            <a:ext cx="1450975" cy="1452563"/>
          </a:xfrm>
          <a:prstGeom prst="rect">
            <a:avLst/>
          </a:prstGeom>
          <a:noFill/>
          <a:ln w="9525">
            <a:noFill/>
            <a:miter lim="800000"/>
            <a:headEnd/>
            <a:tailEnd/>
          </a:ln>
        </p:spPr>
      </p:pic>
      <p:pic>
        <p:nvPicPr>
          <p:cNvPr id="51210" name="Picture 2" descr="C:\Users\amabouraia\Desktop\صور\kpi.jpg"/>
          <p:cNvPicPr>
            <a:picLocks noChangeAspect="1" noChangeArrowheads="1"/>
          </p:cNvPicPr>
          <p:nvPr/>
        </p:nvPicPr>
        <p:blipFill>
          <a:blip r:embed="rId5"/>
          <a:srcRect/>
          <a:stretch>
            <a:fillRect/>
          </a:stretch>
        </p:blipFill>
        <p:spPr bwMode="auto">
          <a:xfrm>
            <a:off x="628650" y="4529138"/>
            <a:ext cx="3943350" cy="1527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363"/>
                                        </p:tgtEl>
                                        <p:attrNameLst>
                                          <p:attrName>style.visibility</p:attrName>
                                        </p:attrNameLst>
                                      </p:cBhvr>
                                      <p:to>
                                        <p:strVal val="visible"/>
                                      </p:to>
                                    </p:set>
                                    <p:anim calcmode="lin" valueType="num">
                                      <p:cBhvr additive="base">
                                        <p:cTn id="24" dur="500" fill="hold"/>
                                        <p:tgtEl>
                                          <p:spTgt spid="15363"/>
                                        </p:tgtEl>
                                        <p:attrNameLst>
                                          <p:attrName>ppt_x</p:attrName>
                                        </p:attrNameLst>
                                      </p:cBhvr>
                                      <p:tavLst>
                                        <p:tav tm="0">
                                          <p:val>
                                            <p:strVal val="#ppt_x"/>
                                          </p:val>
                                        </p:tav>
                                        <p:tav tm="100000">
                                          <p:val>
                                            <p:strVal val="#ppt_x"/>
                                          </p:val>
                                        </p:tav>
                                      </p:tavLst>
                                    </p:anim>
                                    <p:anim calcmode="lin" valueType="num">
                                      <p:cBhvr additive="base">
                                        <p:cTn id="25"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P spid="12"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42</a:t>
            </a:r>
            <a:endParaRPr lang="en-US" sz="2600" b="1" dirty="0">
              <a:solidFill>
                <a:srgbClr val="058C8E"/>
              </a:solidFill>
              <a:latin typeface="+mj-lt"/>
              <a:ea typeface="+mj-ea"/>
              <a:cs typeface="+mj-cs"/>
            </a:endParaRPr>
          </a:p>
        </p:txBody>
      </p:sp>
      <p:sp>
        <p:nvSpPr>
          <p:cNvPr id="52229" name="TextBox 6"/>
          <p:cNvSpPr txBox="1">
            <a:spLocks noChangeArrowheads="1"/>
          </p:cNvSpPr>
          <p:nvPr/>
        </p:nvSpPr>
        <p:spPr bwMode="auto">
          <a:xfrm>
            <a:off x="1403350" y="260350"/>
            <a:ext cx="6697663" cy="585788"/>
          </a:xfrm>
          <a:prstGeom prst="rect">
            <a:avLst/>
          </a:prstGeom>
          <a:noFill/>
          <a:ln w="9525">
            <a:noFill/>
            <a:miter lim="800000"/>
            <a:headEnd/>
            <a:tailEnd/>
          </a:ln>
        </p:spPr>
        <p:txBody>
          <a:bodyPr>
            <a:spAutoFit/>
          </a:bodyPr>
          <a:lstStyle/>
          <a:p>
            <a:pPr marL="457200" indent="-457200" algn="r" eaLnBrk="1" hangingPunct="1">
              <a:buFont typeface="Wingdings" pitchFamily="2" charset="2"/>
              <a:buChar char="q"/>
            </a:pPr>
            <a:r>
              <a:rPr lang="en-US" sz="3200" b="1" u="sng">
                <a:solidFill>
                  <a:schemeClr val="bg1"/>
                </a:solidFill>
              </a:rPr>
              <a:t>Study results and corrective actions </a:t>
            </a:r>
          </a:p>
        </p:txBody>
      </p:sp>
      <p:sp>
        <p:nvSpPr>
          <p:cNvPr id="6" name="TextBox 5"/>
          <p:cNvSpPr txBox="1">
            <a:spLocks noChangeArrowheads="1"/>
          </p:cNvSpPr>
          <p:nvPr/>
        </p:nvSpPr>
        <p:spPr bwMode="auto">
          <a:xfrm>
            <a:off x="269875" y="1274763"/>
            <a:ext cx="6894513" cy="585787"/>
          </a:xfrm>
          <a:prstGeom prst="rect">
            <a:avLst/>
          </a:prstGeom>
          <a:noFill/>
          <a:ln w="9525">
            <a:noFill/>
            <a:miter lim="800000"/>
            <a:headEnd/>
            <a:tailEnd/>
          </a:ln>
        </p:spPr>
        <p:txBody>
          <a:bodyPr>
            <a:spAutoFit/>
          </a:bodyPr>
          <a:lstStyle/>
          <a:p>
            <a:pPr marL="457200" indent="-457200" algn="r" eaLnBrk="1" hangingPunct="1">
              <a:buFont typeface="Wingdings" pitchFamily="2" charset="2"/>
              <a:buChar char="q"/>
            </a:pPr>
            <a:r>
              <a:rPr lang="en-US" sz="3200" b="1" u="sng">
                <a:solidFill>
                  <a:srgbClr val="C00000"/>
                </a:solidFill>
              </a:rPr>
              <a:t>Study results and corrective actions </a:t>
            </a:r>
            <a:r>
              <a:rPr lang="ar-AE" sz="3200" b="1" u="sng">
                <a:solidFill>
                  <a:srgbClr val="C00000"/>
                </a:solidFill>
              </a:rPr>
              <a:t>:</a:t>
            </a:r>
            <a:endParaRPr lang="en-US" sz="3200" b="1" u="sng">
              <a:solidFill>
                <a:srgbClr val="C00000"/>
              </a:solidFill>
            </a:endParaRPr>
          </a:p>
        </p:txBody>
      </p:sp>
      <p:sp>
        <p:nvSpPr>
          <p:cNvPr id="8" name="TextBox 7"/>
          <p:cNvSpPr txBox="1">
            <a:spLocks noChangeArrowheads="1"/>
          </p:cNvSpPr>
          <p:nvPr/>
        </p:nvSpPr>
        <p:spPr bwMode="auto">
          <a:xfrm>
            <a:off x="152400" y="2254250"/>
            <a:ext cx="4419600" cy="461963"/>
          </a:xfrm>
          <a:prstGeom prst="rect">
            <a:avLst/>
          </a:prstGeom>
          <a:noFill/>
          <a:ln w="9525">
            <a:noFill/>
            <a:miter lim="800000"/>
            <a:headEnd/>
            <a:tailEnd/>
          </a:ln>
        </p:spPr>
        <p:txBody>
          <a:bodyPr>
            <a:spAutoFit/>
          </a:bodyPr>
          <a:lstStyle/>
          <a:p>
            <a:pPr marL="285750" indent="-285750" eaLnBrk="1" hangingPunct="1">
              <a:buFont typeface="Arial" pitchFamily="34" charset="0"/>
              <a:buChar char="•"/>
            </a:pPr>
            <a:r>
              <a:rPr lang="en-US" sz="2400" b="1"/>
              <a:t>Samples Results (KPI)</a:t>
            </a:r>
          </a:p>
        </p:txBody>
      </p:sp>
      <p:sp>
        <p:nvSpPr>
          <p:cNvPr id="10" name="TextBox 9"/>
          <p:cNvSpPr txBox="1">
            <a:spLocks noChangeArrowheads="1"/>
          </p:cNvSpPr>
          <p:nvPr/>
        </p:nvSpPr>
        <p:spPr bwMode="auto">
          <a:xfrm>
            <a:off x="125413" y="2841625"/>
            <a:ext cx="5334000" cy="461963"/>
          </a:xfrm>
          <a:prstGeom prst="rect">
            <a:avLst/>
          </a:prstGeom>
          <a:noFill/>
          <a:ln w="9525">
            <a:noFill/>
            <a:miter lim="800000"/>
            <a:headEnd/>
            <a:tailEnd/>
          </a:ln>
        </p:spPr>
        <p:txBody>
          <a:bodyPr>
            <a:spAutoFit/>
          </a:bodyPr>
          <a:lstStyle/>
          <a:p>
            <a:pPr marL="285750" indent="-285750" eaLnBrk="1" hangingPunct="1">
              <a:buFont typeface="Arial" pitchFamily="34" charset="0"/>
              <a:buChar char="•"/>
            </a:pPr>
            <a:r>
              <a:rPr lang="en-US" sz="2400" b="1"/>
              <a:t>Contravention Label Results (KPI)</a:t>
            </a:r>
          </a:p>
        </p:txBody>
      </p:sp>
      <p:sp>
        <p:nvSpPr>
          <p:cNvPr id="12" name="TextBox 11"/>
          <p:cNvSpPr txBox="1">
            <a:spLocks noChangeArrowheads="1"/>
          </p:cNvSpPr>
          <p:nvPr/>
        </p:nvSpPr>
        <p:spPr bwMode="auto">
          <a:xfrm>
            <a:off x="107950" y="3506788"/>
            <a:ext cx="6397625" cy="461962"/>
          </a:xfrm>
          <a:prstGeom prst="rect">
            <a:avLst/>
          </a:prstGeom>
          <a:noFill/>
          <a:ln w="9525">
            <a:noFill/>
            <a:miter lim="800000"/>
            <a:headEnd/>
            <a:tailEnd/>
          </a:ln>
        </p:spPr>
        <p:txBody>
          <a:bodyPr>
            <a:spAutoFit/>
          </a:bodyPr>
          <a:lstStyle/>
          <a:p>
            <a:pPr marL="285750" indent="-285750" eaLnBrk="1" hangingPunct="1">
              <a:buFont typeface="Arial" pitchFamily="34" charset="0"/>
              <a:buChar char="•"/>
            </a:pPr>
            <a:r>
              <a:rPr lang="en-US" sz="2400" b="1"/>
              <a:t>Certificate contraventions Results (KPI)</a:t>
            </a:r>
          </a:p>
        </p:txBody>
      </p:sp>
      <p:pic>
        <p:nvPicPr>
          <p:cNvPr id="1026" name="Picture 2" descr="C:\Users\amabouraia\Desktop\صور\1478193862__image.jpeg.jpg"/>
          <p:cNvPicPr>
            <a:picLocks noChangeAspect="1" noChangeArrowheads="1"/>
          </p:cNvPicPr>
          <p:nvPr/>
        </p:nvPicPr>
        <p:blipFill>
          <a:blip r:embed="rId4"/>
          <a:srcRect/>
          <a:stretch>
            <a:fillRect/>
          </a:stretch>
        </p:blipFill>
        <p:spPr bwMode="auto">
          <a:xfrm>
            <a:off x="6989763" y="1905000"/>
            <a:ext cx="2141537" cy="1873250"/>
          </a:xfrm>
          <a:prstGeom prst="rect">
            <a:avLst/>
          </a:prstGeom>
          <a:noFill/>
          <a:ln w="9525">
            <a:noFill/>
            <a:miter lim="800000"/>
            <a:headEnd/>
            <a:tailEnd/>
          </a:ln>
        </p:spPr>
      </p:pic>
      <p:pic>
        <p:nvPicPr>
          <p:cNvPr id="1027" name="Picture 3" descr="C:\Users\amabouraia\Desktop\صور\Student Results.JPG"/>
          <p:cNvPicPr>
            <a:picLocks noChangeAspect="1" noChangeArrowheads="1"/>
          </p:cNvPicPr>
          <p:nvPr/>
        </p:nvPicPr>
        <p:blipFill>
          <a:blip r:embed="rId5"/>
          <a:srcRect/>
          <a:stretch>
            <a:fillRect/>
          </a:stretch>
        </p:blipFill>
        <p:spPr bwMode="auto">
          <a:xfrm>
            <a:off x="415925" y="4062413"/>
            <a:ext cx="2860675" cy="1938337"/>
          </a:xfrm>
          <a:prstGeom prst="rect">
            <a:avLst/>
          </a:prstGeom>
          <a:noFill/>
          <a:ln w="9525">
            <a:noFill/>
            <a:miter lim="800000"/>
            <a:headEnd/>
            <a:tailEnd/>
          </a:ln>
        </p:spPr>
      </p:pic>
      <p:pic>
        <p:nvPicPr>
          <p:cNvPr id="1028" name="Picture 4" descr="C:\Users\amabouraia\Desktop\صور\correctiveaction.jpg"/>
          <p:cNvPicPr>
            <a:picLocks noChangeAspect="1" noChangeArrowheads="1"/>
          </p:cNvPicPr>
          <p:nvPr/>
        </p:nvPicPr>
        <p:blipFill>
          <a:blip r:embed="rId6"/>
          <a:srcRect/>
          <a:stretch>
            <a:fillRect/>
          </a:stretch>
        </p:blipFill>
        <p:spPr bwMode="auto">
          <a:xfrm>
            <a:off x="4552950" y="4149725"/>
            <a:ext cx="4184650" cy="213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additive="base">
                                        <p:cTn id="24" dur="500" fill="hold"/>
                                        <p:tgtEl>
                                          <p:spTgt spid="1026"/>
                                        </p:tgtEl>
                                        <p:attrNameLst>
                                          <p:attrName>ppt_x</p:attrName>
                                        </p:attrNameLst>
                                      </p:cBhvr>
                                      <p:tavLst>
                                        <p:tav tm="0">
                                          <p:val>
                                            <p:strVal val="#ppt_x"/>
                                          </p:val>
                                        </p:tav>
                                        <p:tav tm="100000">
                                          <p:val>
                                            <p:strVal val="#ppt_x"/>
                                          </p:val>
                                        </p:tav>
                                      </p:tavLst>
                                    </p:anim>
                                    <p:anim calcmode="lin" valueType="num">
                                      <p:cBhvr additive="base">
                                        <p:cTn id="25" dur="500" fill="hold"/>
                                        <p:tgtEl>
                                          <p:spTgt spid="102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 calcmode="lin" valueType="num">
                                      <p:cBhvr additive="base">
                                        <p:cTn id="28" dur="500" fill="hold"/>
                                        <p:tgtEl>
                                          <p:spTgt spid="1027"/>
                                        </p:tgtEl>
                                        <p:attrNameLst>
                                          <p:attrName>ppt_x</p:attrName>
                                        </p:attrNameLst>
                                      </p:cBhvr>
                                      <p:tavLst>
                                        <p:tav tm="0">
                                          <p:val>
                                            <p:strVal val="#ppt_x"/>
                                          </p:val>
                                        </p:tav>
                                        <p:tav tm="100000">
                                          <p:val>
                                            <p:strVal val="#ppt_x"/>
                                          </p:val>
                                        </p:tav>
                                      </p:tavLst>
                                    </p:anim>
                                    <p:anim calcmode="lin" valueType="num">
                                      <p:cBhvr additive="base">
                                        <p:cTn id="29" dur="500" fill="hold"/>
                                        <p:tgtEl>
                                          <p:spTgt spid="102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28"/>
                                        </p:tgtEl>
                                        <p:attrNameLst>
                                          <p:attrName>style.visibility</p:attrName>
                                        </p:attrNameLst>
                                      </p:cBhvr>
                                      <p:to>
                                        <p:strVal val="visible"/>
                                      </p:to>
                                    </p:set>
                                    <p:anim calcmode="lin" valueType="num">
                                      <p:cBhvr additive="base">
                                        <p:cTn id="32" dur="500" fill="hold"/>
                                        <p:tgtEl>
                                          <p:spTgt spid="1028"/>
                                        </p:tgtEl>
                                        <p:attrNameLst>
                                          <p:attrName>ppt_x</p:attrName>
                                        </p:attrNameLst>
                                      </p:cBhvr>
                                      <p:tavLst>
                                        <p:tav tm="0">
                                          <p:val>
                                            <p:strVal val="#ppt_x"/>
                                          </p:val>
                                        </p:tav>
                                        <p:tav tm="100000">
                                          <p:val>
                                            <p:strVal val="#ppt_x"/>
                                          </p:val>
                                        </p:tav>
                                      </p:tavLst>
                                    </p:anim>
                                    <p:anim calcmode="lin" valueType="num">
                                      <p:cBhvr additive="base">
                                        <p:cTn id="3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P spid="8" grpId="0"/>
      <p:bldP spid="10"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3"/>
          <a:srcRect/>
          <a:stretch>
            <a:fillRect/>
          </a:stretch>
        </p:blipFill>
        <p:spPr bwMode="auto">
          <a:xfrm>
            <a:off x="2508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43</a:t>
            </a:r>
            <a:endParaRPr lang="en-US" sz="2600" b="1" dirty="0">
              <a:solidFill>
                <a:srgbClr val="058C8E"/>
              </a:solidFill>
              <a:latin typeface="+mj-lt"/>
              <a:ea typeface="+mj-ea"/>
              <a:cs typeface="+mj-cs"/>
            </a:endParaRPr>
          </a:p>
        </p:txBody>
      </p:sp>
      <p:sp>
        <p:nvSpPr>
          <p:cNvPr id="53253" name="TextBox 6"/>
          <p:cNvSpPr txBox="1">
            <a:spLocks noChangeArrowheads="1"/>
          </p:cNvSpPr>
          <p:nvPr/>
        </p:nvSpPr>
        <p:spPr bwMode="auto">
          <a:xfrm>
            <a:off x="1403350" y="260350"/>
            <a:ext cx="6697663" cy="646113"/>
          </a:xfrm>
          <a:prstGeom prst="rect">
            <a:avLst/>
          </a:prstGeom>
          <a:noFill/>
          <a:ln w="9525">
            <a:noFill/>
            <a:miter lim="800000"/>
            <a:headEnd/>
            <a:tailEnd/>
          </a:ln>
        </p:spPr>
        <p:txBody>
          <a:bodyPr>
            <a:spAutoFit/>
          </a:bodyPr>
          <a:lstStyle/>
          <a:p>
            <a:pPr marL="457200" indent="-457200" eaLnBrk="1" hangingPunct="1">
              <a:buFont typeface="Wingdings" pitchFamily="2" charset="2"/>
              <a:buChar char="q"/>
            </a:pPr>
            <a:r>
              <a:rPr lang="en-US" sz="3600" b="1" u="sng">
                <a:solidFill>
                  <a:schemeClr val="bg1"/>
                </a:solidFill>
              </a:rPr>
              <a:t>Main Concerns </a:t>
            </a:r>
          </a:p>
        </p:txBody>
      </p:sp>
      <p:sp>
        <p:nvSpPr>
          <p:cNvPr id="53254" name="TextBox 8"/>
          <p:cNvSpPr txBox="1">
            <a:spLocks noChangeArrowheads="1"/>
          </p:cNvSpPr>
          <p:nvPr/>
        </p:nvSpPr>
        <p:spPr bwMode="auto">
          <a:xfrm>
            <a:off x="250825" y="1179513"/>
            <a:ext cx="7850188" cy="5078412"/>
          </a:xfrm>
          <a:prstGeom prst="rect">
            <a:avLst/>
          </a:prstGeom>
          <a:noFill/>
          <a:ln w="9525">
            <a:noFill/>
            <a:miter lim="800000"/>
            <a:headEnd/>
            <a:tailEnd/>
          </a:ln>
        </p:spPr>
        <p:txBody>
          <a:bodyPr>
            <a:spAutoFit/>
          </a:bodyPr>
          <a:lstStyle/>
          <a:p>
            <a:pPr marL="342900" indent="-342900" eaLnBrk="1" hangingPunct="1">
              <a:lnSpc>
                <a:spcPct val="150000"/>
              </a:lnSpc>
              <a:buFontTx/>
              <a:buAutoNum type="arabicPeriod"/>
            </a:pPr>
            <a:r>
              <a:rPr lang="en-US" sz="2400"/>
              <a:t>Documentation should available (Health, Halal, </a:t>
            </a:r>
            <a:r>
              <a:rPr lang="en-US" sz="2400" u="sng"/>
              <a:t>GMO, Fish, Organic , standard format).</a:t>
            </a:r>
          </a:p>
          <a:p>
            <a:pPr marL="342900" indent="-342900" eaLnBrk="1" hangingPunct="1">
              <a:lnSpc>
                <a:spcPct val="150000"/>
              </a:lnSpc>
              <a:buFontTx/>
              <a:buAutoNum type="arabicPeriod"/>
            </a:pPr>
            <a:r>
              <a:rPr lang="en-US" sz="2400"/>
              <a:t>All food items contraventions (as explained in the excel sheet)</a:t>
            </a:r>
          </a:p>
          <a:p>
            <a:pPr marL="342900" indent="-342900" eaLnBrk="1" hangingPunct="1">
              <a:lnSpc>
                <a:spcPct val="150000"/>
              </a:lnSpc>
              <a:buFontTx/>
              <a:buAutoNum type="arabicPeriod"/>
            </a:pPr>
            <a:r>
              <a:rPr lang="en-US" sz="2400"/>
              <a:t>Proved list of competent authorities of  </a:t>
            </a:r>
            <a:r>
              <a:rPr lang="en-US" sz="2400" b="1"/>
              <a:t>Sri Lanka </a:t>
            </a:r>
            <a:r>
              <a:rPr lang="en-US" sz="2400"/>
              <a:t>(contact number, email, contact name,…)</a:t>
            </a:r>
          </a:p>
          <a:p>
            <a:pPr marL="342900" indent="-342900" eaLnBrk="1" hangingPunct="1">
              <a:lnSpc>
                <a:spcPct val="150000"/>
              </a:lnSpc>
              <a:buFontTx/>
              <a:buAutoNum type="arabicPeriod"/>
            </a:pPr>
            <a:r>
              <a:rPr lang="en-US" sz="2400"/>
              <a:t>Verification provisions (if available ).</a:t>
            </a:r>
          </a:p>
          <a:p>
            <a:pPr marL="342900" indent="-342900" eaLnBrk="1" hangingPunct="1">
              <a:lnSpc>
                <a:spcPct val="150000"/>
              </a:lnSpc>
              <a:buFontTx/>
              <a:buAutoNum type="arabicPeriod"/>
            </a:pPr>
            <a:r>
              <a:rPr lang="en-US" sz="2400"/>
              <a:t>Feedback and time line of the development ( possible period and plan)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mabouraia\Desktop\صور\person-icon-blue-17.png"/>
          <p:cNvPicPr>
            <a:picLocks noChangeAspect="1" noChangeArrowheads="1"/>
          </p:cNvPicPr>
          <p:nvPr/>
        </p:nvPicPr>
        <p:blipFill>
          <a:blip r:embed="rId2"/>
          <a:srcRect/>
          <a:stretch>
            <a:fillRect/>
          </a:stretch>
        </p:blipFill>
        <p:spPr bwMode="auto">
          <a:xfrm>
            <a:off x="1908175" y="5373688"/>
            <a:ext cx="1800225" cy="1079500"/>
          </a:xfrm>
          <a:prstGeom prst="rect">
            <a:avLst/>
          </a:prstGeom>
          <a:noFill/>
          <a:ln w="9525">
            <a:noFill/>
            <a:miter lim="800000"/>
            <a:headEnd/>
            <a:tailEnd/>
          </a:ln>
        </p:spPr>
      </p:pic>
      <p:pic>
        <p:nvPicPr>
          <p:cNvPr id="3075" name="Picture 3" descr="C:\Users\amabouraia\Desktop\صور\contact-icon_web.gif"/>
          <p:cNvPicPr>
            <a:picLocks noChangeAspect="1" noChangeArrowheads="1"/>
          </p:cNvPicPr>
          <p:nvPr/>
        </p:nvPicPr>
        <p:blipFill>
          <a:blip r:embed="rId3"/>
          <a:srcRect/>
          <a:stretch>
            <a:fillRect/>
          </a:stretch>
        </p:blipFill>
        <p:spPr bwMode="auto">
          <a:xfrm>
            <a:off x="4572000" y="5229225"/>
            <a:ext cx="2813050" cy="1368425"/>
          </a:xfrm>
          <a:prstGeom prst="rect">
            <a:avLst/>
          </a:prstGeom>
          <a:noFill/>
          <a:ln w="9525">
            <a:noFill/>
            <a:miter lim="800000"/>
            <a:headEnd/>
            <a:tailEnd/>
          </a:ln>
        </p:spPr>
      </p:pic>
      <p:pic>
        <p:nvPicPr>
          <p:cNvPr id="2" name="Picture 3" descr="C:\Users\saba\Desktop\DM Coporate powerpoint\silde 2\slide2-11.png"/>
          <p:cNvPicPr>
            <a:picLocks noChangeAspect="1" noChangeArrowheads="1"/>
          </p:cNvPicPr>
          <p:nvPr/>
        </p:nvPicPr>
        <p:blipFill>
          <a:blip r:embed="rId4"/>
          <a:srcRect/>
          <a:stretch>
            <a:fillRect/>
          </a:stretch>
        </p:blipFill>
        <p:spPr bwMode="auto">
          <a:xfrm>
            <a:off x="0" y="6524625"/>
            <a:ext cx="9144000" cy="1181100"/>
          </a:xfrm>
          <a:prstGeom prst="rect">
            <a:avLst/>
          </a:prstGeom>
          <a:noFill/>
          <a:ln w="9525">
            <a:noFill/>
            <a:miter lim="800000"/>
            <a:headEnd/>
            <a:tailEnd/>
          </a:ln>
        </p:spPr>
      </p:pic>
      <p:pic>
        <p:nvPicPr>
          <p:cNvPr id="3" name="Picture 4" descr="C:\Users\saba\Desktop\DM Coporate powerpoint\silde 2\slide2-13.png"/>
          <p:cNvPicPr>
            <a:picLocks noChangeAspect="1" noChangeArrowheads="1"/>
          </p:cNvPicPr>
          <p:nvPr/>
        </p:nvPicPr>
        <p:blipFill>
          <a:blip r:embed="rId5"/>
          <a:srcRect/>
          <a:stretch>
            <a:fillRect/>
          </a:stretch>
        </p:blipFill>
        <p:spPr bwMode="auto">
          <a:xfrm>
            <a:off x="415925" y="0"/>
            <a:ext cx="8555038" cy="971550"/>
          </a:xfrm>
          <a:prstGeom prst="rect">
            <a:avLst/>
          </a:prstGeom>
          <a:noFill/>
          <a:ln w="9525">
            <a:noFill/>
            <a:miter lim="800000"/>
            <a:headEnd/>
            <a:tailEnd/>
          </a:ln>
        </p:spPr>
      </p:pic>
      <p:sp>
        <p:nvSpPr>
          <p:cNvPr id="4"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44</a:t>
            </a:r>
            <a:endParaRPr lang="en-US" sz="2600" b="1" dirty="0">
              <a:solidFill>
                <a:srgbClr val="058C8E"/>
              </a:solidFill>
              <a:latin typeface="+mj-lt"/>
              <a:ea typeface="+mj-ea"/>
              <a:cs typeface="+mj-cs"/>
            </a:endParaRPr>
          </a:p>
        </p:txBody>
      </p:sp>
      <p:sp>
        <p:nvSpPr>
          <p:cNvPr id="54279" name="TextBox 6"/>
          <p:cNvSpPr txBox="1">
            <a:spLocks noChangeArrowheads="1"/>
          </p:cNvSpPr>
          <p:nvPr/>
        </p:nvSpPr>
        <p:spPr bwMode="auto">
          <a:xfrm>
            <a:off x="1403350" y="260350"/>
            <a:ext cx="6697663" cy="646113"/>
          </a:xfrm>
          <a:prstGeom prst="rect">
            <a:avLst/>
          </a:prstGeom>
          <a:noFill/>
          <a:ln w="9525">
            <a:noFill/>
            <a:miter lim="800000"/>
            <a:headEnd/>
            <a:tailEnd/>
          </a:ln>
        </p:spPr>
        <p:txBody>
          <a:bodyPr>
            <a:spAutoFit/>
          </a:bodyPr>
          <a:lstStyle/>
          <a:p>
            <a:pPr marL="457200" indent="-457200" eaLnBrk="1" hangingPunct="1">
              <a:buFont typeface="Wingdings" pitchFamily="2" charset="2"/>
              <a:buChar char="q"/>
            </a:pPr>
            <a:r>
              <a:rPr lang="en-US" sz="3600" b="1" u="sng">
                <a:solidFill>
                  <a:schemeClr val="bg1"/>
                </a:solidFill>
              </a:rPr>
              <a:t>Communication</a:t>
            </a:r>
          </a:p>
        </p:txBody>
      </p:sp>
      <p:graphicFrame>
        <p:nvGraphicFramePr>
          <p:cNvPr id="5" name="Table 4"/>
          <p:cNvGraphicFramePr>
            <a:graphicFrameLocks noGrp="1"/>
          </p:cNvGraphicFramePr>
          <p:nvPr/>
        </p:nvGraphicFramePr>
        <p:xfrm>
          <a:off x="0" y="915988"/>
          <a:ext cx="9144000" cy="3994150"/>
        </p:xfrm>
        <a:graphic>
          <a:graphicData uri="http://schemas.openxmlformats.org/drawingml/2006/table">
            <a:tbl>
              <a:tblPr firstRow="1" bandRow="1">
                <a:tableStyleId>{5C22544A-7EE6-4342-B048-85BDC9FD1C3A}</a:tableStyleId>
              </a:tblPr>
              <a:tblGrid>
                <a:gridCol w="716408">
                  <a:extLst>
                    <a:ext uri="{9D8B030D-6E8A-4147-A177-3AD203B41FA5}">
                      <a16:colId xmlns:a16="http://schemas.microsoft.com/office/drawing/2014/main" xmlns="" val="20000"/>
                    </a:ext>
                  </a:extLst>
                </a:gridCol>
                <a:gridCol w="2001383">
                  <a:extLst>
                    <a:ext uri="{9D8B030D-6E8A-4147-A177-3AD203B41FA5}">
                      <a16:colId xmlns:a16="http://schemas.microsoft.com/office/drawing/2014/main" xmlns="" val="20001"/>
                    </a:ext>
                  </a:extLst>
                </a:gridCol>
                <a:gridCol w="774091">
                  <a:extLst>
                    <a:ext uri="{9D8B030D-6E8A-4147-A177-3AD203B41FA5}">
                      <a16:colId xmlns:a16="http://schemas.microsoft.com/office/drawing/2014/main" xmlns="" val="20002"/>
                    </a:ext>
                  </a:extLst>
                </a:gridCol>
                <a:gridCol w="1833646">
                  <a:extLst>
                    <a:ext uri="{9D8B030D-6E8A-4147-A177-3AD203B41FA5}">
                      <a16:colId xmlns:a16="http://schemas.microsoft.com/office/drawing/2014/main" xmlns="" val="20003"/>
                    </a:ext>
                  </a:extLst>
                </a:gridCol>
                <a:gridCol w="3818472">
                  <a:extLst>
                    <a:ext uri="{9D8B030D-6E8A-4147-A177-3AD203B41FA5}">
                      <a16:colId xmlns:a16="http://schemas.microsoft.com/office/drawing/2014/main" xmlns="" val="20004"/>
                    </a:ext>
                  </a:extLst>
                </a:gridCol>
              </a:tblGrid>
              <a:tr h="355888">
                <a:tc>
                  <a:txBody>
                    <a:bodyPr/>
                    <a:lstStyle/>
                    <a:p>
                      <a:r>
                        <a:rPr lang="en-US" dirty="0" smtClean="0"/>
                        <a:t>S/N</a:t>
                      </a:r>
                      <a:endParaRPr lang="en-US" dirty="0"/>
                    </a:p>
                  </a:txBody>
                  <a:tcPr/>
                </a:tc>
                <a:tc gridSpan="2">
                  <a:txBody>
                    <a:bodyPr/>
                    <a:lstStyle/>
                    <a:p>
                      <a:r>
                        <a:rPr lang="en-US" dirty="0" smtClean="0"/>
                        <a:t>Name</a:t>
                      </a:r>
                      <a:endParaRPr lang="en-US" dirty="0"/>
                    </a:p>
                  </a:txBody>
                  <a:tcPr/>
                </a:tc>
                <a:tc hMerge="1">
                  <a:txBody>
                    <a:bodyPr/>
                    <a:lstStyle/>
                    <a:p>
                      <a:endParaRPr lang="en-US" dirty="0"/>
                    </a:p>
                  </a:txBody>
                  <a:tcPr/>
                </a:tc>
                <a:tc>
                  <a:txBody>
                    <a:bodyPr/>
                    <a:lstStyle/>
                    <a:p>
                      <a:r>
                        <a:rPr lang="en-US" dirty="0" smtClean="0"/>
                        <a:t>Contact number</a:t>
                      </a:r>
                      <a:endParaRPr lang="en-US" dirty="0"/>
                    </a:p>
                  </a:txBody>
                  <a:tcPr/>
                </a:tc>
                <a:tc>
                  <a:txBody>
                    <a:bodyPr/>
                    <a:lstStyle/>
                    <a:p>
                      <a:r>
                        <a:rPr lang="en-US" dirty="0" smtClean="0"/>
                        <a:t>E-mail</a:t>
                      </a:r>
                      <a:endParaRPr lang="en-US" dirty="0"/>
                    </a:p>
                  </a:txBody>
                  <a:tcPr/>
                </a:tc>
                <a:extLst>
                  <a:ext uri="{0D108BD9-81ED-4DB2-BD59-A6C34878D82A}">
                    <a16:rowId xmlns:a16="http://schemas.microsoft.com/office/drawing/2014/main" xmlns="" val="10000"/>
                  </a:ext>
                </a:extLst>
              </a:tr>
              <a:tr h="622804">
                <a:tc>
                  <a:txBody>
                    <a:bodyPr/>
                    <a:lstStyle/>
                    <a:p>
                      <a:pPr algn="ctr"/>
                      <a:r>
                        <a:rPr lang="en-US" b="1" dirty="0" smtClean="0"/>
                        <a:t>1</a:t>
                      </a:r>
                      <a:endParaRPr lang="en-US" b="1" dirty="0"/>
                    </a:p>
                  </a:txBody>
                  <a:tcPr/>
                </a:tc>
                <a:tc gridSpan="2">
                  <a:txBody>
                    <a:bodyPr/>
                    <a:lstStyle/>
                    <a:p>
                      <a:r>
                        <a:rPr lang="en-US" sz="1800" kern="1200" dirty="0" err="1" smtClean="0">
                          <a:solidFill>
                            <a:schemeClr val="dk1"/>
                          </a:solidFill>
                          <a:effectLst/>
                          <a:latin typeface="+mn-lt"/>
                          <a:ea typeface="+mn-ea"/>
                          <a:cs typeface="+mn-cs"/>
                        </a:rPr>
                        <a:t>Mr.Chathura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Weerasekera</a:t>
                      </a:r>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Consulate General</a:t>
                      </a:r>
                      <a:endParaRPr lang="en-AU" sz="1800" b="0" i="0" u="none" strike="noStrike" kern="1200" baseline="0" dirty="0" smtClean="0">
                        <a:solidFill>
                          <a:schemeClr val="dk1"/>
                        </a:solidFill>
                        <a:latin typeface="+mn-lt"/>
                        <a:ea typeface="+mn-ea"/>
                        <a:cs typeface="+mn-cs"/>
                      </a:endParaRPr>
                    </a:p>
                  </a:txBody>
                  <a:tcPr/>
                </a:tc>
                <a:tc hMerge="1">
                  <a:txBody>
                    <a:bodyPr/>
                    <a:lstStyle/>
                    <a:p>
                      <a:endParaRPr lang="en-US" sz="1800" dirty="0"/>
                    </a:p>
                  </a:txBody>
                  <a:tcPr/>
                </a:tc>
                <a:tc>
                  <a:txBody>
                    <a:bodyPr/>
                    <a:lstStyle/>
                    <a:p>
                      <a:r>
                        <a:rPr lang="en-US" sz="1800" kern="1200" dirty="0" smtClean="0">
                          <a:solidFill>
                            <a:schemeClr val="dk1"/>
                          </a:solidFill>
                          <a:effectLst/>
                          <a:latin typeface="+mn-lt"/>
                          <a:ea typeface="+mn-ea"/>
                          <a:cs typeface="+mn-cs"/>
                        </a:rPr>
                        <a:t>04-3989880</a:t>
                      </a:r>
                    </a:p>
                    <a:p>
                      <a:r>
                        <a:rPr lang="en-US" sz="1800" kern="1200" dirty="0" smtClean="0">
                          <a:solidFill>
                            <a:schemeClr val="dk1"/>
                          </a:solidFill>
                          <a:effectLst/>
                          <a:latin typeface="+mn-lt"/>
                          <a:ea typeface="+mn-ea"/>
                          <a:cs typeface="+mn-cs"/>
                        </a:rPr>
                        <a:t>04-3986535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kern="1200" dirty="0" smtClean="0">
                          <a:solidFill>
                            <a:schemeClr val="dk1"/>
                          </a:solidFill>
                          <a:effectLst/>
                          <a:latin typeface="+mn-lt"/>
                          <a:ea typeface="+mn-ea"/>
                          <a:cs typeface="+mn-cs"/>
                          <a:hlinkClick r:id="rId6"/>
                        </a:rPr>
                        <a:t>condubai@slcgdxb.ae</a:t>
                      </a:r>
                      <a:endParaRPr lang="en-US" sz="1800" kern="1200" dirty="0" smtClean="0">
                        <a:solidFill>
                          <a:schemeClr val="dk1"/>
                        </a:solidFill>
                        <a:effectLst/>
                        <a:latin typeface="+mn-lt"/>
                        <a:ea typeface="+mn-ea"/>
                        <a:cs typeface="+mn-cs"/>
                      </a:endParaRPr>
                    </a:p>
                    <a:p>
                      <a:endParaRPr lang="en-US" sz="18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532899">
                <a:tc>
                  <a:txBody>
                    <a:bodyPr/>
                    <a:lstStyle/>
                    <a:p>
                      <a:pPr algn="ctr"/>
                      <a:r>
                        <a:rPr lang="en-US" b="1" dirty="0" smtClean="0"/>
                        <a:t>2</a:t>
                      </a:r>
                      <a:endParaRPr lang="en-US" b="1" dirty="0"/>
                    </a:p>
                  </a:txBody>
                  <a:tcPr/>
                </a:tc>
                <a:tc gridSpan="2">
                  <a:txBody>
                    <a:bodyPr/>
                    <a:lstStyle/>
                    <a:p>
                      <a:r>
                        <a:rPr lang="en-US" sz="1600" kern="1200" dirty="0" smtClean="0">
                          <a:solidFill>
                            <a:schemeClr val="dk1"/>
                          </a:solidFill>
                          <a:effectLst/>
                          <a:latin typeface="+mn-lt"/>
                          <a:ea typeface="+mn-ea"/>
                          <a:cs typeface="+mn-cs"/>
                        </a:rPr>
                        <a:t>Mr. </a:t>
                      </a:r>
                      <a:r>
                        <a:rPr lang="en-US" sz="1600" kern="1200" dirty="0" err="1" smtClean="0">
                          <a:solidFill>
                            <a:schemeClr val="dk1"/>
                          </a:solidFill>
                          <a:effectLst/>
                          <a:latin typeface="+mn-lt"/>
                          <a:ea typeface="+mn-ea"/>
                          <a:cs typeface="+mn-cs"/>
                        </a:rPr>
                        <a:t>Chinthaka</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Samarasingha</a:t>
                      </a:r>
                      <a:endParaRPr lang="en-US" sz="16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Protocol Officer</a:t>
                      </a:r>
                      <a:endParaRPr lang="en-AU" sz="1800" b="0" i="0" u="none" strike="noStrike" kern="1200" baseline="0" dirty="0" smtClean="0">
                        <a:solidFill>
                          <a:schemeClr val="dk1"/>
                        </a:solidFill>
                        <a:latin typeface="+mn-lt"/>
                        <a:ea typeface="+mn-ea"/>
                        <a:cs typeface="+mn-cs"/>
                      </a:endParaRPr>
                    </a:p>
                  </a:txBody>
                  <a:tcPr/>
                </a:tc>
                <a:tc hMerge="1">
                  <a:txBody>
                    <a:bodyPr/>
                    <a:lstStyle/>
                    <a:p>
                      <a:endParaRPr lang="en-US"/>
                    </a:p>
                  </a:txBody>
                  <a:tcPr/>
                </a:tc>
                <a:tc>
                  <a:txBody>
                    <a:bodyPr/>
                    <a:lstStyle/>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kern="1200" dirty="0" smtClean="0">
                          <a:solidFill>
                            <a:schemeClr val="dk1"/>
                          </a:solidFill>
                          <a:effectLst/>
                          <a:latin typeface="+mn-lt"/>
                          <a:ea typeface="+mn-ea"/>
                          <a:cs typeface="+mn-cs"/>
                          <a:hlinkClick r:id="rId7"/>
                        </a:rPr>
                        <a:t>chinthaka@slcgdxb.ae</a:t>
                      </a:r>
                      <a:endParaRPr lang="en-US"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0002"/>
                  </a:ext>
                </a:extLst>
              </a:tr>
              <a:tr h="444860">
                <a:tc gridSpan="5">
                  <a:txBody>
                    <a:bodyPr/>
                    <a:lstStyle/>
                    <a:p>
                      <a:pPr algn="ctr"/>
                      <a:r>
                        <a:rPr lang="en-US" sz="2400" b="1" dirty="0" smtClean="0"/>
                        <a:t>Dubai Municipality</a:t>
                      </a:r>
                      <a:endParaRPr lang="en-US" sz="2400" b="1"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3"/>
                  </a:ext>
                </a:extLst>
              </a:tr>
              <a:tr h="622804">
                <a:tc>
                  <a:txBody>
                    <a:bodyPr/>
                    <a:lstStyle/>
                    <a:p>
                      <a:pPr algn="ctr"/>
                      <a:r>
                        <a:rPr lang="en-US" b="1" dirty="0" smtClean="0"/>
                        <a:t>1</a:t>
                      </a:r>
                      <a:endParaRPr lang="en-US" b="1" dirty="0"/>
                    </a:p>
                  </a:txBody>
                  <a:tcPr/>
                </a:tc>
                <a:tc>
                  <a:txBody>
                    <a:bodyPr/>
                    <a:lstStyle/>
                    <a:p>
                      <a:r>
                        <a:rPr lang="en-US" b="0" dirty="0" smtClean="0"/>
                        <a:t>Mr.Ahmed</a:t>
                      </a:r>
                      <a:r>
                        <a:rPr lang="en-US" b="0" baseline="0" dirty="0" smtClean="0"/>
                        <a:t>  </a:t>
                      </a:r>
                      <a:r>
                        <a:rPr lang="en-US" b="0" baseline="0" dirty="0" err="1" smtClean="0"/>
                        <a:t>khalifa</a:t>
                      </a:r>
                      <a:endParaRPr lang="en-US" b="0" dirty="0"/>
                    </a:p>
                  </a:txBody>
                  <a:tcPr/>
                </a:tc>
                <a:tc gridSpan="2">
                  <a:txBody>
                    <a:bodyPr/>
                    <a:lstStyle/>
                    <a:p>
                      <a:r>
                        <a:rPr lang="en-US" b="0" dirty="0" smtClean="0"/>
                        <a:t>042064280</a:t>
                      </a:r>
                    </a:p>
                    <a:p>
                      <a:r>
                        <a:rPr lang="en-US" b="0" dirty="0" smtClean="0"/>
                        <a:t>0503455153</a:t>
                      </a:r>
                      <a:endParaRPr lang="en-US" b="0" dirty="0"/>
                    </a:p>
                  </a:txBody>
                  <a:tcPr/>
                </a:tc>
                <a:tc hMerge="1">
                  <a:txBody>
                    <a:bodyPr/>
                    <a:lstStyle/>
                    <a:p>
                      <a:endParaRPr lang="en-US"/>
                    </a:p>
                  </a:txBody>
                  <a:tcPr/>
                </a:tc>
                <a:tc>
                  <a:txBody>
                    <a:bodyPr/>
                    <a:lstStyle/>
                    <a:p>
                      <a:r>
                        <a:rPr lang="en-US" b="0" dirty="0" smtClean="0"/>
                        <a:t>AMKALIFA@dm.gov.ae</a:t>
                      </a:r>
                      <a:endParaRPr lang="en-US" b="0" dirty="0"/>
                    </a:p>
                  </a:txBody>
                  <a:tcPr/>
                </a:tc>
                <a:extLst>
                  <a:ext uri="{0D108BD9-81ED-4DB2-BD59-A6C34878D82A}">
                    <a16:rowId xmlns:a16="http://schemas.microsoft.com/office/drawing/2014/main" xmlns="" val="10004"/>
                  </a:ext>
                </a:extLst>
              </a:tr>
              <a:tr h="622804">
                <a:tc>
                  <a:txBody>
                    <a:bodyPr/>
                    <a:lstStyle/>
                    <a:p>
                      <a:pPr algn="ctr"/>
                      <a:r>
                        <a:rPr lang="en-US" b="1" dirty="0" smtClean="0"/>
                        <a:t>2</a:t>
                      </a:r>
                      <a:endParaRPr lang="en-US" b="1" dirty="0"/>
                    </a:p>
                  </a:txBody>
                  <a:tcPr/>
                </a:tc>
                <a:tc>
                  <a:txBody>
                    <a:bodyPr/>
                    <a:lstStyle/>
                    <a:p>
                      <a:r>
                        <a:rPr lang="en-US" b="0" dirty="0" smtClean="0"/>
                        <a:t>Ahmed</a:t>
                      </a:r>
                      <a:r>
                        <a:rPr lang="en-US" b="0" baseline="0" dirty="0" smtClean="0"/>
                        <a:t> </a:t>
                      </a:r>
                      <a:r>
                        <a:rPr lang="en-US" b="0" baseline="0" dirty="0" err="1" smtClean="0"/>
                        <a:t>Abouraia</a:t>
                      </a:r>
                      <a:endParaRPr lang="en-US" b="0" dirty="0"/>
                    </a:p>
                  </a:txBody>
                  <a:tcPr/>
                </a:tc>
                <a:tc gridSpan="2">
                  <a:txBody>
                    <a:bodyPr/>
                    <a:lstStyle/>
                    <a:p>
                      <a:r>
                        <a:rPr lang="en-US" b="0" dirty="0" smtClean="0"/>
                        <a:t>0558290079</a:t>
                      </a:r>
                    </a:p>
                    <a:p>
                      <a:r>
                        <a:rPr lang="en-US" b="0" dirty="0" smtClean="0"/>
                        <a:t>042064227</a:t>
                      </a:r>
                      <a:endParaRPr lang="en-US" b="0" dirty="0"/>
                    </a:p>
                  </a:txBody>
                  <a:tcPr/>
                </a:tc>
                <a:tc hMerge="1">
                  <a:txBody>
                    <a:bodyPr/>
                    <a:lstStyle/>
                    <a:p>
                      <a:endParaRPr lang="en-US"/>
                    </a:p>
                  </a:txBody>
                  <a:tcPr/>
                </a:tc>
                <a:tc>
                  <a:txBody>
                    <a:bodyPr/>
                    <a:lstStyle/>
                    <a:p>
                      <a:r>
                        <a:rPr lang="en-US" b="0" dirty="0" smtClean="0"/>
                        <a:t>amabouraia@dm.gov.ae</a:t>
                      </a:r>
                      <a:endParaRPr lang="en-US" b="0" dirty="0"/>
                    </a:p>
                  </a:txBody>
                  <a:tcPr/>
                </a:tc>
                <a:extLst>
                  <a:ext uri="{0D108BD9-81ED-4DB2-BD59-A6C34878D82A}">
                    <a16:rowId xmlns:a16="http://schemas.microsoft.com/office/drawing/2014/main" xmlns="" val="10005"/>
                  </a:ext>
                </a:extLst>
              </a:tr>
              <a:tr h="622804">
                <a:tc>
                  <a:txBody>
                    <a:bodyPr/>
                    <a:lstStyle/>
                    <a:p>
                      <a:pPr algn="ctr"/>
                      <a:r>
                        <a:rPr lang="en-US" b="1" dirty="0" smtClean="0"/>
                        <a:t>3</a:t>
                      </a:r>
                      <a:endParaRPr lang="en-US" b="1" dirty="0"/>
                    </a:p>
                  </a:txBody>
                  <a:tcPr/>
                </a:tc>
                <a:tc>
                  <a:txBody>
                    <a:bodyPr/>
                    <a:lstStyle/>
                    <a:p>
                      <a:r>
                        <a:rPr lang="en-US" b="0" dirty="0" err="1" smtClean="0"/>
                        <a:t>Javeed</a:t>
                      </a:r>
                      <a:r>
                        <a:rPr lang="en-US" b="0" dirty="0" smtClean="0"/>
                        <a:t> Ahmed</a:t>
                      </a:r>
                      <a:endParaRPr lang="en-US" b="0" dirty="0"/>
                    </a:p>
                  </a:txBody>
                  <a:tcPr/>
                </a:tc>
                <a:tc gridSpan="2">
                  <a:txBody>
                    <a:bodyPr/>
                    <a:lstStyle/>
                    <a:p>
                      <a:r>
                        <a:rPr lang="en-US" b="0" dirty="0" smtClean="0"/>
                        <a:t>0505956163</a:t>
                      </a:r>
                    </a:p>
                    <a:p>
                      <a:r>
                        <a:rPr lang="en-US" b="0" dirty="0" smtClean="0"/>
                        <a:t>042064205</a:t>
                      </a:r>
                      <a:endParaRPr lang="en-US" b="0" dirty="0"/>
                    </a:p>
                  </a:txBody>
                  <a:tcPr/>
                </a:tc>
                <a:tc hMerge="1">
                  <a:txBody>
                    <a:bodyPr/>
                    <a:lstStyle/>
                    <a:p>
                      <a:endParaRPr lang="en-US"/>
                    </a:p>
                  </a:txBody>
                  <a:tcPr/>
                </a:tc>
                <a:tc>
                  <a:txBody>
                    <a:bodyPr/>
                    <a:lstStyle/>
                    <a:p>
                      <a:r>
                        <a:rPr lang="en-US" sz="1800" b="0" i="0" u="none" strike="noStrike" kern="1200" baseline="0" dirty="0" smtClean="0">
                          <a:solidFill>
                            <a:schemeClr val="dk1"/>
                          </a:solidFill>
                          <a:latin typeface="+mn-lt"/>
                          <a:ea typeface="+mn-ea"/>
                          <a:cs typeface="+mn-cs"/>
                        </a:rPr>
                        <a:t>JAVEEDAA@dm.gov.ae</a:t>
                      </a:r>
                      <a:endParaRPr lang="en-US" b="0" dirty="0"/>
                    </a:p>
                  </a:txBody>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lide(fromBottom)">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75"/>
                                        </p:tgtEl>
                                        <p:attrNameLst>
                                          <p:attrName>style.visibility</p:attrName>
                                        </p:attrNameLst>
                                      </p:cBhvr>
                                      <p:to>
                                        <p:strVal val="visible"/>
                                      </p:to>
                                    </p:set>
                                    <p:anim calcmode="lin" valueType="num">
                                      <p:cBhvr additive="base">
                                        <p:cTn id="24" dur="500" fill="hold"/>
                                        <p:tgtEl>
                                          <p:spTgt spid="3075"/>
                                        </p:tgtEl>
                                        <p:attrNameLst>
                                          <p:attrName>ppt_x</p:attrName>
                                        </p:attrNameLst>
                                      </p:cBhvr>
                                      <p:tavLst>
                                        <p:tav tm="0">
                                          <p:val>
                                            <p:strVal val="#ppt_x"/>
                                          </p:val>
                                        </p:tav>
                                        <p:tav tm="100000">
                                          <p:val>
                                            <p:strVal val="#ppt_x"/>
                                          </p:val>
                                        </p:tav>
                                      </p:tavLst>
                                    </p:anim>
                                    <p:anim calcmode="lin" valueType="num">
                                      <p:cBhvr additive="base">
                                        <p:cTn id="25"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amabouraia\Desktop\صور\msg-foods.jpg"/>
          <p:cNvPicPr>
            <a:picLocks noChangeAspect="1" noChangeArrowheads="1"/>
          </p:cNvPicPr>
          <p:nvPr/>
        </p:nvPicPr>
        <p:blipFill>
          <a:blip r:embed="rId2"/>
          <a:srcRect/>
          <a:stretch>
            <a:fillRect/>
          </a:stretch>
        </p:blipFill>
        <p:spPr bwMode="auto">
          <a:xfrm>
            <a:off x="2195513" y="3159125"/>
            <a:ext cx="4572000" cy="990600"/>
          </a:xfrm>
          <a:prstGeom prst="rect">
            <a:avLst/>
          </a:prstGeom>
          <a:noFill/>
          <a:ln w="9525">
            <a:noFill/>
            <a:miter lim="800000"/>
            <a:headEnd/>
            <a:tailEnd/>
          </a:ln>
        </p:spPr>
      </p:pic>
      <p:pic>
        <p:nvPicPr>
          <p:cNvPr id="5" name="Picture 4" descr="C:\Users\amabouraia\Desktop\صور\halal-chicken.png"/>
          <p:cNvPicPr>
            <a:picLocks noChangeAspect="1" noChangeArrowheads="1"/>
          </p:cNvPicPr>
          <p:nvPr/>
        </p:nvPicPr>
        <p:blipFill>
          <a:blip r:embed="rId3"/>
          <a:srcRect/>
          <a:stretch>
            <a:fillRect/>
          </a:stretch>
        </p:blipFill>
        <p:spPr bwMode="auto">
          <a:xfrm>
            <a:off x="2732088" y="2357438"/>
            <a:ext cx="1123950" cy="1052512"/>
          </a:xfrm>
          <a:prstGeom prst="rect">
            <a:avLst/>
          </a:prstGeom>
          <a:noFill/>
          <a:ln w="9525">
            <a:noFill/>
            <a:miter lim="800000"/>
            <a:headEnd/>
            <a:tailEnd/>
          </a:ln>
        </p:spPr>
      </p:pic>
      <p:pic>
        <p:nvPicPr>
          <p:cNvPr id="6" name="Picture 3" descr="C:\Users\amabouraia\Desktop\صور\earth_magnifying_glass_anim_md_wm.gif"/>
          <p:cNvPicPr>
            <a:picLocks noChangeAspect="1" noChangeArrowheads="1" noCrop="1"/>
          </p:cNvPicPr>
          <p:nvPr/>
        </p:nvPicPr>
        <p:blipFill>
          <a:blip r:embed="rId4"/>
          <a:srcRect/>
          <a:stretch>
            <a:fillRect/>
          </a:stretch>
        </p:blipFill>
        <p:spPr bwMode="auto">
          <a:xfrm>
            <a:off x="3492500" y="476250"/>
            <a:ext cx="2286000" cy="1254125"/>
          </a:xfrm>
          <a:prstGeom prst="rect">
            <a:avLst/>
          </a:prstGeom>
          <a:noFill/>
          <a:ln w="9525">
            <a:noFill/>
            <a:miter lim="800000"/>
            <a:headEnd/>
            <a:tailEnd/>
          </a:ln>
        </p:spPr>
      </p:pic>
      <p:pic>
        <p:nvPicPr>
          <p:cNvPr id="8" name="Picture 5" descr="C:\Users\amabouraia\Desktop\صور\energy-resources-facts-pictures-cliparts-powerpoint-3X1ofh-clipart.gif"/>
          <p:cNvPicPr>
            <a:picLocks noChangeAspect="1" noChangeArrowheads="1"/>
          </p:cNvPicPr>
          <p:nvPr/>
        </p:nvPicPr>
        <p:blipFill>
          <a:blip r:embed="rId5"/>
          <a:srcRect/>
          <a:stretch>
            <a:fillRect/>
          </a:stretch>
        </p:blipFill>
        <p:spPr bwMode="auto">
          <a:xfrm>
            <a:off x="7938" y="2357438"/>
            <a:ext cx="2049462" cy="1287462"/>
          </a:xfrm>
          <a:prstGeom prst="rect">
            <a:avLst/>
          </a:prstGeom>
          <a:noFill/>
          <a:ln w="9525">
            <a:noFill/>
            <a:miter lim="800000"/>
            <a:headEnd/>
            <a:tailEnd/>
          </a:ln>
        </p:spPr>
      </p:pic>
      <p:pic>
        <p:nvPicPr>
          <p:cNvPr id="10" name="Picture 7" descr="C:\Users\amabouraia\Desktop\صور\microscope.png"/>
          <p:cNvPicPr>
            <a:picLocks noChangeAspect="1" noChangeArrowheads="1"/>
          </p:cNvPicPr>
          <p:nvPr/>
        </p:nvPicPr>
        <p:blipFill>
          <a:blip r:embed="rId6"/>
          <a:srcRect/>
          <a:stretch>
            <a:fillRect/>
          </a:stretch>
        </p:blipFill>
        <p:spPr bwMode="auto">
          <a:xfrm>
            <a:off x="5218113" y="2276475"/>
            <a:ext cx="1047750" cy="1206500"/>
          </a:xfrm>
          <a:prstGeom prst="rect">
            <a:avLst/>
          </a:prstGeom>
          <a:noFill/>
          <a:ln w="9525">
            <a:noFill/>
            <a:miter lim="800000"/>
            <a:headEnd/>
            <a:tailEnd/>
          </a:ln>
        </p:spPr>
      </p:pic>
      <p:cxnSp>
        <p:nvCxnSpPr>
          <p:cNvPr id="11" name="Straight Connector 10"/>
          <p:cNvCxnSpPr/>
          <p:nvPr/>
        </p:nvCxnSpPr>
        <p:spPr>
          <a:xfrm flipH="1">
            <a:off x="777875" y="1712913"/>
            <a:ext cx="717232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762000" y="1701800"/>
            <a:ext cx="15875" cy="330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3279775" y="1724025"/>
            <a:ext cx="0" cy="2492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5662613" y="1720850"/>
            <a:ext cx="0" cy="2524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7924800" y="1704975"/>
            <a:ext cx="6350" cy="254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6" name="Picture 11" descr="C:\Users\amabouraia\Desktop\صور\14855972991734692.gif"/>
          <p:cNvPicPr>
            <a:picLocks noChangeAspect="1" noChangeArrowheads="1" noCrop="1"/>
          </p:cNvPicPr>
          <p:nvPr/>
        </p:nvPicPr>
        <p:blipFill>
          <a:blip r:embed="rId7"/>
          <a:srcRect/>
          <a:stretch>
            <a:fillRect/>
          </a:stretch>
        </p:blipFill>
        <p:spPr bwMode="auto">
          <a:xfrm>
            <a:off x="6296025" y="5356225"/>
            <a:ext cx="2847975" cy="1457325"/>
          </a:xfrm>
          <a:prstGeom prst="rect">
            <a:avLst/>
          </a:prstGeom>
          <a:noFill/>
          <a:ln w="9525">
            <a:noFill/>
            <a:miter lim="800000"/>
            <a:headEnd/>
            <a:tailEnd/>
          </a:ln>
        </p:spPr>
      </p:pic>
      <p:sp>
        <p:nvSpPr>
          <p:cNvPr id="18" name="Rounded Rectangle 17"/>
          <p:cNvSpPr/>
          <p:nvPr/>
        </p:nvSpPr>
        <p:spPr>
          <a:xfrm>
            <a:off x="2267744" y="4776192"/>
            <a:ext cx="4419600" cy="381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Port Of Entry</a:t>
            </a:r>
          </a:p>
        </p:txBody>
      </p:sp>
      <p:pic>
        <p:nvPicPr>
          <p:cNvPr id="19" name="Picture 5" descr="C:\Users\amabouraia\Desktop\صور\right-arrow-29.gif"/>
          <p:cNvPicPr>
            <a:picLocks noChangeAspect="1" noChangeArrowheads="1" noCrop="1"/>
          </p:cNvPicPr>
          <p:nvPr/>
        </p:nvPicPr>
        <p:blipFill>
          <a:blip r:embed="rId8"/>
          <a:srcRect/>
          <a:stretch>
            <a:fillRect/>
          </a:stretch>
        </p:blipFill>
        <p:spPr bwMode="auto">
          <a:xfrm>
            <a:off x="2819400" y="5499100"/>
            <a:ext cx="3322638" cy="954088"/>
          </a:xfrm>
          <a:prstGeom prst="rect">
            <a:avLst/>
          </a:prstGeom>
          <a:noFill/>
          <a:ln w="9525">
            <a:noFill/>
            <a:miter lim="800000"/>
            <a:headEnd/>
            <a:tailEnd/>
          </a:ln>
        </p:spPr>
      </p:pic>
      <p:sp>
        <p:nvSpPr>
          <p:cNvPr id="20" name="Rounded Rectangle 19"/>
          <p:cNvSpPr/>
          <p:nvPr/>
        </p:nvSpPr>
        <p:spPr>
          <a:xfrm>
            <a:off x="52942" y="1973793"/>
            <a:ext cx="1775858" cy="383364"/>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Factory</a:t>
            </a:r>
            <a:endParaRPr lang="en-US" b="1" dirty="0"/>
          </a:p>
        </p:txBody>
      </p:sp>
      <p:sp>
        <p:nvSpPr>
          <p:cNvPr id="21" name="Rounded Rectangle 20"/>
          <p:cNvSpPr/>
          <p:nvPr/>
        </p:nvSpPr>
        <p:spPr>
          <a:xfrm>
            <a:off x="4774404" y="1959698"/>
            <a:ext cx="1835896" cy="38918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lab tests</a:t>
            </a:r>
          </a:p>
        </p:txBody>
      </p:sp>
      <p:sp>
        <p:nvSpPr>
          <p:cNvPr id="22" name="Rounded Rectangle 21"/>
          <p:cNvSpPr/>
          <p:nvPr/>
        </p:nvSpPr>
        <p:spPr>
          <a:xfrm>
            <a:off x="6935713" y="1968657"/>
            <a:ext cx="2035725" cy="380223"/>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b="1" dirty="0"/>
              <a:t>Issuing </a:t>
            </a:r>
            <a:r>
              <a:rPr lang="en-US" b="1" dirty="0"/>
              <a:t>certificates</a:t>
            </a:r>
            <a:endParaRPr lang="en-US" b="1" dirty="0"/>
          </a:p>
        </p:txBody>
      </p:sp>
      <p:sp>
        <p:nvSpPr>
          <p:cNvPr id="23" name="Rounded Rectangle 22"/>
          <p:cNvSpPr/>
          <p:nvPr/>
        </p:nvSpPr>
        <p:spPr>
          <a:xfrm>
            <a:off x="2338942" y="1980563"/>
            <a:ext cx="1928259" cy="368317"/>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n-US" sz="2400" b="1" dirty="0"/>
              <a:t>Halal</a:t>
            </a:r>
            <a:endParaRPr lang="en-US" sz="2400" b="1" dirty="0"/>
          </a:p>
        </p:txBody>
      </p:sp>
      <p:sp>
        <p:nvSpPr>
          <p:cNvPr id="24" name="Rectangle 23"/>
          <p:cNvSpPr/>
          <p:nvPr/>
        </p:nvSpPr>
        <p:spPr>
          <a:xfrm>
            <a:off x="-43598" y="4725144"/>
            <a:ext cx="2023310"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3200" b="1" spc="50" dirty="0">
                <a:ln w="11430"/>
                <a:solidFill>
                  <a:srgbClr val="0A6666"/>
                </a:solidFill>
                <a:effectLst>
                  <a:outerShdw blurRad="76200" dist="50800" dir="5400000" algn="tl" rotWithShape="0">
                    <a:srgbClr val="000000">
                      <a:alpha val="65000"/>
                    </a:srgbClr>
                  </a:outerShdw>
                </a:effectLst>
                <a:latin typeface="+mn-lt"/>
              </a:rPr>
              <a:t>Inspection</a:t>
            </a:r>
            <a:endParaRPr lang="en-US" sz="3200" b="1" spc="50" dirty="0">
              <a:ln w="11430"/>
              <a:solidFill>
                <a:srgbClr val="0A6666"/>
              </a:solidFill>
              <a:effectLst>
                <a:outerShdw blurRad="76200" dist="50800" dir="5400000" algn="tl" rotWithShape="0">
                  <a:srgbClr val="000000">
                    <a:alpha val="65000"/>
                  </a:srgbClr>
                </a:outerShdw>
              </a:effectLst>
              <a:latin typeface="+mn-lt"/>
            </a:endParaRPr>
          </a:p>
        </p:txBody>
      </p:sp>
      <p:sp>
        <p:nvSpPr>
          <p:cNvPr id="25" name="Rectangle 24"/>
          <p:cNvSpPr/>
          <p:nvPr/>
        </p:nvSpPr>
        <p:spPr>
          <a:xfrm>
            <a:off x="6686872" y="4675783"/>
            <a:ext cx="2133600"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4400" b="1" spc="50" dirty="0">
                <a:ln w="11430"/>
                <a:solidFill>
                  <a:srgbClr val="0A6666"/>
                </a:solidFill>
                <a:effectLst>
                  <a:outerShdw blurRad="76200" dist="50800" dir="5400000" algn="tl" rotWithShape="0">
                    <a:srgbClr val="000000">
                      <a:alpha val="65000"/>
                    </a:srgbClr>
                  </a:outerShdw>
                </a:effectLst>
                <a:latin typeface="+mn-lt"/>
              </a:rPr>
              <a:t>Release</a:t>
            </a:r>
            <a:endParaRPr lang="en-US" sz="3600" b="1" spc="50" dirty="0">
              <a:ln w="11430"/>
              <a:solidFill>
                <a:srgbClr val="0A6666"/>
              </a:solidFill>
              <a:effectLst>
                <a:outerShdw blurRad="76200" dist="50800" dir="5400000" algn="tl" rotWithShape="0">
                  <a:srgbClr val="000000">
                    <a:alpha val="65000"/>
                  </a:srgbClr>
                </a:outerShdw>
              </a:effectLst>
              <a:latin typeface="+mn-lt"/>
            </a:endParaRPr>
          </a:p>
        </p:txBody>
      </p:sp>
      <p:pic>
        <p:nvPicPr>
          <p:cNvPr id="26" name="Picture 4" descr="C:\Users\saba\Desktop\DM Coporate powerpoint\silde 2\slide2-13.png"/>
          <p:cNvPicPr>
            <a:picLocks noChangeAspect="1" noChangeArrowheads="1"/>
          </p:cNvPicPr>
          <p:nvPr/>
        </p:nvPicPr>
        <p:blipFill>
          <a:blip r:embed="rId9"/>
          <a:srcRect/>
          <a:stretch>
            <a:fillRect/>
          </a:stretch>
        </p:blipFill>
        <p:spPr bwMode="auto">
          <a:xfrm>
            <a:off x="415925" y="0"/>
            <a:ext cx="8555038" cy="534988"/>
          </a:xfrm>
          <a:prstGeom prst="rect">
            <a:avLst/>
          </a:prstGeom>
          <a:noFill/>
          <a:ln w="9525">
            <a:noFill/>
            <a:miter lim="800000"/>
            <a:headEnd/>
            <a:tailEnd/>
          </a:ln>
        </p:spPr>
      </p:pic>
      <p:sp>
        <p:nvSpPr>
          <p:cNvPr id="27" name="Title 1"/>
          <p:cNvSpPr txBox="1">
            <a:spLocks/>
          </p:cNvSpPr>
          <p:nvPr/>
        </p:nvSpPr>
        <p:spPr>
          <a:xfrm>
            <a:off x="125413" y="328613"/>
            <a:ext cx="714375" cy="236537"/>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04</a:t>
            </a:r>
            <a:endParaRPr lang="en-US" sz="2600" b="1" dirty="0">
              <a:solidFill>
                <a:srgbClr val="058C8E"/>
              </a:solidFill>
              <a:latin typeface="+mj-lt"/>
              <a:ea typeface="+mj-ea"/>
              <a:cs typeface="+mj-cs"/>
            </a:endParaRPr>
          </a:p>
        </p:txBody>
      </p:sp>
      <p:sp>
        <p:nvSpPr>
          <p:cNvPr id="28" name="Rectangle 27"/>
          <p:cNvSpPr/>
          <p:nvPr/>
        </p:nvSpPr>
        <p:spPr>
          <a:xfrm>
            <a:off x="2143878" y="836712"/>
            <a:ext cx="507344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5400" b="1" spc="50" dirty="0">
                <a:ln w="11430"/>
                <a:solidFill>
                  <a:srgbClr val="0A6666"/>
                </a:solidFill>
                <a:effectLst>
                  <a:outerShdw blurRad="76200" dist="50800" dir="5400000" algn="tl" rotWithShape="0">
                    <a:srgbClr val="000000">
                      <a:alpha val="65000"/>
                    </a:srgbClr>
                  </a:outerShdw>
                </a:effectLst>
                <a:latin typeface="+mn-lt"/>
              </a:rPr>
              <a:t>country of origin</a:t>
            </a:r>
          </a:p>
        </p:txBody>
      </p:sp>
      <p:pic>
        <p:nvPicPr>
          <p:cNvPr id="2050" name="Picture 2" descr="C:\Users\amabouraia\Desktop\صور\1.1.gif"/>
          <p:cNvPicPr>
            <a:picLocks noChangeAspect="1" noChangeArrowheads="1" noCrop="1"/>
          </p:cNvPicPr>
          <p:nvPr/>
        </p:nvPicPr>
        <p:blipFill>
          <a:blip r:embed="rId10"/>
          <a:srcRect/>
          <a:stretch>
            <a:fillRect/>
          </a:stretch>
        </p:blipFill>
        <p:spPr bwMode="auto">
          <a:xfrm>
            <a:off x="36513" y="5280025"/>
            <a:ext cx="2374900" cy="1604963"/>
          </a:xfrm>
          <a:prstGeom prst="rect">
            <a:avLst/>
          </a:prstGeom>
          <a:noFill/>
          <a:ln w="9525">
            <a:noFill/>
            <a:miter lim="800000"/>
            <a:headEnd/>
            <a:tailEnd/>
          </a:ln>
        </p:spPr>
      </p:pic>
      <p:pic>
        <p:nvPicPr>
          <p:cNvPr id="29698" name="Picture 2" descr="C:\Users\amabouraia\Desktop\صور\My Documents.gif"/>
          <p:cNvPicPr>
            <a:picLocks noChangeAspect="1" noChangeArrowheads="1"/>
          </p:cNvPicPr>
          <p:nvPr/>
        </p:nvPicPr>
        <p:blipFill>
          <a:blip r:embed="rId11"/>
          <a:srcRect/>
          <a:stretch>
            <a:fillRect/>
          </a:stretch>
        </p:blipFill>
        <p:spPr bwMode="auto">
          <a:xfrm>
            <a:off x="7164388" y="2403475"/>
            <a:ext cx="1368425" cy="1368425"/>
          </a:xfrm>
          <a:prstGeom prst="rect">
            <a:avLst/>
          </a:prstGeom>
          <a:noFill/>
          <a:ln w="9525">
            <a:noFill/>
            <a:miter lim="800000"/>
            <a:headEnd/>
            <a:tailEnd/>
          </a:ln>
        </p:spPr>
      </p:pic>
      <p:pic>
        <p:nvPicPr>
          <p:cNvPr id="29701" name="Picture 5" descr="C:\Users\amabouraia\Desktop\صور\1--.gif"/>
          <p:cNvPicPr>
            <a:picLocks noChangeAspect="1" noChangeArrowheads="1" noCrop="1"/>
          </p:cNvPicPr>
          <p:nvPr/>
        </p:nvPicPr>
        <p:blipFill>
          <a:blip r:embed="rId12"/>
          <a:srcRect/>
          <a:stretch>
            <a:fillRect/>
          </a:stretch>
        </p:blipFill>
        <p:spPr bwMode="auto">
          <a:xfrm>
            <a:off x="3255963" y="4076700"/>
            <a:ext cx="2828925" cy="776288"/>
          </a:xfrm>
          <a:prstGeom prst="rect">
            <a:avLst/>
          </a:prstGeom>
          <a:noFill/>
          <a:ln w="9525">
            <a:noFill/>
            <a:miter lim="800000"/>
            <a:headEnd/>
            <a:tailEnd/>
          </a:ln>
        </p:spPr>
      </p:pic>
      <p:sp>
        <p:nvSpPr>
          <p:cNvPr id="30" name="Rectangle 29"/>
          <p:cNvSpPr/>
          <p:nvPr/>
        </p:nvSpPr>
        <p:spPr>
          <a:xfrm>
            <a:off x="1115616" y="-25643"/>
            <a:ext cx="6840760" cy="646331"/>
          </a:xfrm>
          <a:prstGeom prst="rect">
            <a:avLst/>
          </a:prstGeom>
          <a:noFill/>
        </p:spPr>
        <p:txBody>
          <a:bodyPr>
            <a:spAutoFit/>
          </a:bodyPr>
          <a:lstStyle/>
          <a:p>
            <a:pPr marL="571500" indent="-571500" algn="ctr" eaLnBrk="1" fontAlgn="auto" hangingPunct="1">
              <a:spcBef>
                <a:spcPts val="0"/>
              </a:spcBef>
              <a:spcAft>
                <a:spcPts val="0"/>
              </a:spcAft>
              <a:buFont typeface="Wingdings" pitchFamily="2" charset="2"/>
              <a:buChar char="q"/>
              <a:defRPr/>
            </a:pP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Control of food from the source</a:t>
            </a:r>
          </a:p>
        </p:txBody>
      </p:sp>
      <p:sp>
        <p:nvSpPr>
          <p:cNvPr id="31" name="Title 1"/>
          <p:cNvSpPr txBox="1">
            <a:spLocks/>
          </p:cNvSpPr>
          <p:nvPr/>
        </p:nvSpPr>
        <p:spPr>
          <a:xfrm>
            <a:off x="125413" y="1743075"/>
            <a:ext cx="571500" cy="215900"/>
          </a:xfrm>
          <a:prstGeom prst="rect">
            <a:avLst/>
          </a:prstGeom>
          <a:ln>
            <a:noFill/>
          </a:ln>
        </p:spPr>
        <p:txBody>
          <a:bodyPr anchor="ctr"/>
          <a:lstStyle/>
          <a:p>
            <a:pPr algn="ctr" eaLnBrk="1" fontAlgn="auto" hangingPunct="1">
              <a:spcAft>
                <a:spcPts val="0"/>
              </a:spcAft>
              <a:defRPr/>
            </a:pPr>
            <a:r>
              <a:rPr lang="en-US" sz="2400" b="1" dirty="0">
                <a:solidFill>
                  <a:srgbClr val="C00000"/>
                </a:solidFill>
                <a:latin typeface="+mn-lt"/>
              </a:rPr>
              <a:t>1</a:t>
            </a:r>
            <a:endParaRPr lang="en-US" sz="2600" b="1" dirty="0">
              <a:solidFill>
                <a:srgbClr val="C00000"/>
              </a:solidFill>
              <a:latin typeface="+mj-lt"/>
              <a:ea typeface="+mj-ea"/>
              <a:cs typeface="+mj-cs"/>
            </a:endParaRPr>
          </a:p>
        </p:txBody>
      </p:sp>
      <p:sp>
        <p:nvSpPr>
          <p:cNvPr id="32" name="Title 1"/>
          <p:cNvSpPr txBox="1">
            <a:spLocks/>
          </p:cNvSpPr>
          <p:nvPr/>
        </p:nvSpPr>
        <p:spPr>
          <a:xfrm>
            <a:off x="2338388" y="1770063"/>
            <a:ext cx="571500" cy="217487"/>
          </a:xfrm>
          <a:prstGeom prst="rect">
            <a:avLst/>
          </a:prstGeom>
          <a:ln>
            <a:noFill/>
          </a:ln>
        </p:spPr>
        <p:txBody>
          <a:bodyPr anchor="ctr"/>
          <a:lstStyle/>
          <a:p>
            <a:pPr algn="ctr" eaLnBrk="1" fontAlgn="auto" hangingPunct="1">
              <a:spcAft>
                <a:spcPts val="0"/>
              </a:spcAft>
              <a:defRPr/>
            </a:pPr>
            <a:r>
              <a:rPr lang="en-US" sz="2400" b="1" dirty="0">
                <a:solidFill>
                  <a:srgbClr val="C00000"/>
                </a:solidFill>
                <a:latin typeface="+mn-lt"/>
              </a:rPr>
              <a:t>2</a:t>
            </a:r>
            <a:endParaRPr lang="en-US" sz="2600" b="1" dirty="0">
              <a:solidFill>
                <a:srgbClr val="C00000"/>
              </a:solidFill>
              <a:latin typeface="+mj-lt"/>
              <a:ea typeface="+mj-ea"/>
              <a:cs typeface="+mj-cs"/>
            </a:endParaRPr>
          </a:p>
        </p:txBody>
      </p:sp>
      <p:sp>
        <p:nvSpPr>
          <p:cNvPr id="33" name="Title 1"/>
          <p:cNvSpPr txBox="1">
            <a:spLocks/>
          </p:cNvSpPr>
          <p:nvPr/>
        </p:nvSpPr>
        <p:spPr>
          <a:xfrm>
            <a:off x="4775200" y="1770063"/>
            <a:ext cx="569913" cy="217487"/>
          </a:xfrm>
          <a:prstGeom prst="rect">
            <a:avLst/>
          </a:prstGeom>
          <a:ln>
            <a:noFill/>
          </a:ln>
        </p:spPr>
        <p:txBody>
          <a:bodyPr anchor="ctr"/>
          <a:lstStyle/>
          <a:p>
            <a:pPr algn="ctr" eaLnBrk="1" fontAlgn="auto" hangingPunct="1">
              <a:spcAft>
                <a:spcPts val="0"/>
              </a:spcAft>
              <a:defRPr/>
            </a:pPr>
            <a:r>
              <a:rPr lang="en-US" sz="2400" b="1" dirty="0">
                <a:solidFill>
                  <a:srgbClr val="C00000"/>
                </a:solidFill>
                <a:latin typeface="+mn-lt"/>
              </a:rPr>
              <a:t>3</a:t>
            </a:r>
            <a:endParaRPr lang="en-US" sz="2600" b="1" dirty="0">
              <a:solidFill>
                <a:srgbClr val="C00000"/>
              </a:solidFill>
              <a:latin typeface="+mj-lt"/>
              <a:ea typeface="+mj-ea"/>
              <a:cs typeface="+mj-cs"/>
            </a:endParaRPr>
          </a:p>
        </p:txBody>
      </p:sp>
      <p:sp>
        <p:nvSpPr>
          <p:cNvPr id="34" name="Title 1"/>
          <p:cNvSpPr txBox="1">
            <a:spLocks/>
          </p:cNvSpPr>
          <p:nvPr/>
        </p:nvSpPr>
        <p:spPr>
          <a:xfrm>
            <a:off x="6932613" y="1743075"/>
            <a:ext cx="569912" cy="215900"/>
          </a:xfrm>
          <a:prstGeom prst="rect">
            <a:avLst/>
          </a:prstGeom>
          <a:ln>
            <a:noFill/>
          </a:ln>
        </p:spPr>
        <p:txBody>
          <a:bodyPr anchor="ctr"/>
          <a:lstStyle/>
          <a:p>
            <a:pPr algn="ctr" eaLnBrk="1" fontAlgn="auto" hangingPunct="1">
              <a:spcAft>
                <a:spcPts val="0"/>
              </a:spcAft>
              <a:defRPr/>
            </a:pPr>
            <a:r>
              <a:rPr lang="en-US" sz="2400" b="1" dirty="0">
                <a:solidFill>
                  <a:srgbClr val="C00000"/>
                </a:solidFill>
                <a:latin typeface="+mn-lt"/>
              </a:rPr>
              <a:t>4</a:t>
            </a:r>
            <a:endParaRPr lang="en-US" sz="2600" b="1" dirty="0">
              <a:solidFill>
                <a:srgbClr val="C00000"/>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slide(fromBottom)">
                                      <p:cBhvr>
                                        <p:cTn id="11" dur="500"/>
                                        <p:tgtEl>
                                          <p:spTgt spid="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53" presetClass="entr" presetSubtype="16"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53" presetClass="entr" presetSubtype="16"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fltVal val="0"/>
                                          </p:val>
                                        </p:tav>
                                        <p:tav tm="100000">
                                          <p:val>
                                            <p:strVal val="#ppt_h"/>
                                          </p:val>
                                        </p:tav>
                                      </p:tavLst>
                                    </p:anim>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Effect transition="in" filter="fade">
                                      <p:cBhvr>
                                        <p:cTn id="86" dur="500"/>
                                        <p:tgtEl>
                                          <p:spTgt spid="15"/>
                                        </p:tgtEl>
                                      </p:cBhvr>
                                    </p:animEffect>
                                  </p:childTnLst>
                                </p:cTn>
                              </p:par>
                              <p:par>
                                <p:cTn id="87" presetID="53" presetClass="entr" presetSubtype="16"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par>
                                <p:cTn id="92" presetID="53" presetClass="entr" presetSubtype="16" fill="hold" nodeType="withEffect">
                                  <p:stCondLst>
                                    <p:cond delay="0"/>
                                  </p:stCondLst>
                                  <p:childTnLst>
                                    <p:set>
                                      <p:cBhvr>
                                        <p:cTn id="93" dur="1" fill="hold">
                                          <p:stCondLst>
                                            <p:cond delay="0"/>
                                          </p:stCondLst>
                                        </p:cTn>
                                        <p:tgtEl>
                                          <p:spTgt spid="29698"/>
                                        </p:tgtEl>
                                        <p:attrNameLst>
                                          <p:attrName>style.visibility</p:attrName>
                                        </p:attrNameLst>
                                      </p:cBhvr>
                                      <p:to>
                                        <p:strVal val="visible"/>
                                      </p:to>
                                    </p:set>
                                    <p:anim calcmode="lin" valueType="num">
                                      <p:cBhvr>
                                        <p:cTn id="94" dur="500" fill="hold"/>
                                        <p:tgtEl>
                                          <p:spTgt spid="29698"/>
                                        </p:tgtEl>
                                        <p:attrNameLst>
                                          <p:attrName>ppt_w</p:attrName>
                                        </p:attrNameLst>
                                      </p:cBhvr>
                                      <p:tavLst>
                                        <p:tav tm="0">
                                          <p:val>
                                            <p:fltVal val="0"/>
                                          </p:val>
                                        </p:tav>
                                        <p:tav tm="100000">
                                          <p:val>
                                            <p:strVal val="#ppt_w"/>
                                          </p:val>
                                        </p:tav>
                                      </p:tavLst>
                                    </p:anim>
                                    <p:anim calcmode="lin" valueType="num">
                                      <p:cBhvr>
                                        <p:cTn id="95" dur="500" fill="hold"/>
                                        <p:tgtEl>
                                          <p:spTgt spid="29698"/>
                                        </p:tgtEl>
                                        <p:attrNameLst>
                                          <p:attrName>ppt_h</p:attrName>
                                        </p:attrNameLst>
                                      </p:cBhvr>
                                      <p:tavLst>
                                        <p:tav tm="0">
                                          <p:val>
                                            <p:fltVal val="0"/>
                                          </p:val>
                                        </p:tav>
                                        <p:tav tm="100000">
                                          <p:val>
                                            <p:strVal val="#ppt_h"/>
                                          </p:val>
                                        </p:tav>
                                      </p:tavLst>
                                    </p:anim>
                                    <p:animEffect transition="in" filter="fade">
                                      <p:cBhvr>
                                        <p:cTn id="96" dur="500"/>
                                        <p:tgtEl>
                                          <p:spTgt spid="29698"/>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p:cTn id="101" dur="500" fill="hold"/>
                                        <p:tgtEl>
                                          <p:spTgt spid="4"/>
                                        </p:tgtEl>
                                        <p:attrNameLst>
                                          <p:attrName>ppt_w</p:attrName>
                                        </p:attrNameLst>
                                      </p:cBhvr>
                                      <p:tavLst>
                                        <p:tav tm="0">
                                          <p:val>
                                            <p:fltVal val="0"/>
                                          </p:val>
                                        </p:tav>
                                        <p:tav tm="100000">
                                          <p:val>
                                            <p:strVal val="#ppt_w"/>
                                          </p:val>
                                        </p:tav>
                                      </p:tavLst>
                                    </p:anim>
                                    <p:anim calcmode="lin" valueType="num">
                                      <p:cBhvr>
                                        <p:cTn id="102" dur="500" fill="hold"/>
                                        <p:tgtEl>
                                          <p:spTgt spid="4"/>
                                        </p:tgtEl>
                                        <p:attrNameLst>
                                          <p:attrName>ppt_h</p:attrName>
                                        </p:attrNameLst>
                                      </p:cBhvr>
                                      <p:tavLst>
                                        <p:tav tm="0">
                                          <p:val>
                                            <p:fltVal val="0"/>
                                          </p:val>
                                        </p:tav>
                                        <p:tav tm="100000">
                                          <p:val>
                                            <p:strVal val="#ppt_h"/>
                                          </p:val>
                                        </p:tav>
                                      </p:tavLst>
                                    </p:anim>
                                    <p:animEffect transition="in" filter="fade">
                                      <p:cBhvr>
                                        <p:cTn id="103" dur="500"/>
                                        <p:tgtEl>
                                          <p:spTgt spid="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29701"/>
                                        </p:tgtEl>
                                        <p:attrNameLst>
                                          <p:attrName>style.visibility</p:attrName>
                                        </p:attrNameLst>
                                      </p:cBhvr>
                                      <p:to>
                                        <p:strVal val="visible"/>
                                      </p:to>
                                    </p:set>
                                    <p:anim calcmode="lin" valueType="num">
                                      <p:cBhvr>
                                        <p:cTn id="108" dur="500" fill="hold"/>
                                        <p:tgtEl>
                                          <p:spTgt spid="29701"/>
                                        </p:tgtEl>
                                        <p:attrNameLst>
                                          <p:attrName>ppt_w</p:attrName>
                                        </p:attrNameLst>
                                      </p:cBhvr>
                                      <p:tavLst>
                                        <p:tav tm="0">
                                          <p:val>
                                            <p:fltVal val="0"/>
                                          </p:val>
                                        </p:tav>
                                        <p:tav tm="100000">
                                          <p:val>
                                            <p:strVal val="#ppt_w"/>
                                          </p:val>
                                        </p:tav>
                                      </p:tavLst>
                                    </p:anim>
                                    <p:anim calcmode="lin" valueType="num">
                                      <p:cBhvr>
                                        <p:cTn id="109" dur="500" fill="hold"/>
                                        <p:tgtEl>
                                          <p:spTgt spid="29701"/>
                                        </p:tgtEl>
                                        <p:attrNameLst>
                                          <p:attrName>ppt_h</p:attrName>
                                        </p:attrNameLst>
                                      </p:cBhvr>
                                      <p:tavLst>
                                        <p:tav tm="0">
                                          <p:val>
                                            <p:fltVal val="0"/>
                                          </p:val>
                                        </p:tav>
                                        <p:tav tm="100000">
                                          <p:val>
                                            <p:strVal val="#ppt_h"/>
                                          </p:val>
                                        </p:tav>
                                      </p:tavLst>
                                    </p:anim>
                                    <p:animEffect transition="in" filter="fade">
                                      <p:cBhvr>
                                        <p:cTn id="110" dur="500"/>
                                        <p:tgtEl>
                                          <p:spTgt spid="29701"/>
                                        </p:tgtEl>
                                      </p:cBhvr>
                                    </p:animEffect>
                                  </p:childTnLst>
                                </p:cTn>
                              </p:par>
                              <p:par>
                                <p:cTn id="111" presetID="53" presetClass="entr" presetSubtype="16" fill="hold" nodeType="with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24"/>
                                        </p:tgtEl>
                                        <p:attrNameLst>
                                          <p:attrName>style.visibility</p:attrName>
                                        </p:attrNameLst>
                                      </p:cBhvr>
                                      <p:to>
                                        <p:strVal val="visible"/>
                                      </p:to>
                                    </p:set>
                                    <p:anim calcmode="lin" valueType="num">
                                      <p:cBhvr>
                                        <p:cTn id="120" dur="500" fill="hold"/>
                                        <p:tgtEl>
                                          <p:spTgt spid="24"/>
                                        </p:tgtEl>
                                        <p:attrNameLst>
                                          <p:attrName>ppt_w</p:attrName>
                                        </p:attrNameLst>
                                      </p:cBhvr>
                                      <p:tavLst>
                                        <p:tav tm="0">
                                          <p:val>
                                            <p:fltVal val="0"/>
                                          </p:val>
                                        </p:tav>
                                        <p:tav tm="100000">
                                          <p:val>
                                            <p:strVal val="#ppt_w"/>
                                          </p:val>
                                        </p:tav>
                                      </p:tavLst>
                                    </p:anim>
                                    <p:anim calcmode="lin" valueType="num">
                                      <p:cBhvr>
                                        <p:cTn id="121" dur="500" fill="hold"/>
                                        <p:tgtEl>
                                          <p:spTgt spid="24"/>
                                        </p:tgtEl>
                                        <p:attrNameLst>
                                          <p:attrName>ppt_h</p:attrName>
                                        </p:attrNameLst>
                                      </p:cBhvr>
                                      <p:tavLst>
                                        <p:tav tm="0">
                                          <p:val>
                                            <p:fltVal val="0"/>
                                          </p:val>
                                        </p:tav>
                                        <p:tav tm="100000">
                                          <p:val>
                                            <p:strVal val="#ppt_h"/>
                                          </p:val>
                                        </p:tav>
                                      </p:tavLst>
                                    </p:anim>
                                    <p:animEffect transition="in" filter="fade">
                                      <p:cBhvr>
                                        <p:cTn id="122" dur="500"/>
                                        <p:tgtEl>
                                          <p:spTgt spid="24"/>
                                        </p:tgtEl>
                                      </p:cBhvr>
                                    </p:animEffect>
                                  </p:childTnLst>
                                </p:cTn>
                              </p:par>
                              <p:par>
                                <p:cTn id="123" presetID="53" presetClass="entr" presetSubtype="16" fill="hold" nodeType="withEffect">
                                  <p:stCondLst>
                                    <p:cond delay="0"/>
                                  </p:stCondLst>
                                  <p:childTnLst>
                                    <p:set>
                                      <p:cBhvr>
                                        <p:cTn id="124" dur="1" fill="hold">
                                          <p:stCondLst>
                                            <p:cond delay="0"/>
                                          </p:stCondLst>
                                        </p:cTn>
                                        <p:tgtEl>
                                          <p:spTgt spid="2050"/>
                                        </p:tgtEl>
                                        <p:attrNameLst>
                                          <p:attrName>style.visibility</p:attrName>
                                        </p:attrNameLst>
                                      </p:cBhvr>
                                      <p:to>
                                        <p:strVal val="visible"/>
                                      </p:to>
                                    </p:set>
                                    <p:anim calcmode="lin" valueType="num">
                                      <p:cBhvr>
                                        <p:cTn id="125" dur="500" fill="hold"/>
                                        <p:tgtEl>
                                          <p:spTgt spid="2050"/>
                                        </p:tgtEl>
                                        <p:attrNameLst>
                                          <p:attrName>ppt_w</p:attrName>
                                        </p:attrNameLst>
                                      </p:cBhvr>
                                      <p:tavLst>
                                        <p:tav tm="0">
                                          <p:val>
                                            <p:fltVal val="0"/>
                                          </p:val>
                                        </p:tav>
                                        <p:tav tm="100000">
                                          <p:val>
                                            <p:strVal val="#ppt_w"/>
                                          </p:val>
                                        </p:tav>
                                      </p:tavLst>
                                    </p:anim>
                                    <p:anim calcmode="lin" valueType="num">
                                      <p:cBhvr>
                                        <p:cTn id="126" dur="500" fill="hold"/>
                                        <p:tgtEl>
                                          <p:spTgt spid="2050"/>
                                        </p:tgtEl>
                                        <p:attrNameLst>
                                          <p:attrName>ppt_h</p:attrName>
                                        </p:attrNameLst>
                                      </p:cBhvr>
                                      <p:tavLst>
                                        <p:tav tm="0">
                                          <p:val>
                                            <p:fltVal val="0"/>
                                          </p:val>
                                        </p:tav>
                                        <p:tav tm="100000">
                                          <p:val>
                                            <p:strVal val="#ppt_h"/>
                                          </p:val>
                                        </p:tav>
                                      </p:tavLst>
                                    </p:anim>
                                    <p:animEffect transition="in" filter="fade">
                                      <p:cBhvr>
                                        <p:cTn id="127" dur="500"/>
                                        <p:tgtEl>
                                          <p:spTgt spid="2050"/>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nodeType="clickEffect">
                                  <p:stCondLst>
                                    <p:cond delay="0"/>
                                  </p:stCondLst>
                                  <p:childTnLst>
                                    <p:set>
                                      <p:cBhvr>
                                        <p:cTn id="131" dur="1" fill="hold">
                                          <p:stCondLst>
                                            <p:cond delay="0"/>
                                          </p:stCondLst>
                                        </p:cTn>
                                        <p:tgtEl>
                                          <p:spTgt spid="19"/>
                                        </p:tgtEl>
                                        <p:attrNameLst>
                                          <p:attrName>style.visibility</p:attrName>
                                        </p:attrNameLst>
                                      </p:cBhvr>
                                      <p:to>
                                        <p:strVal val="visible"/>
                                      </p:to>
                                    </p:set>
                                    <p:anim calcmode="lin" valueType="num">
                                      <p:cBhvr>
                                        <p:cTn id="132" dur="500" fill="hold"/>
                                        <p:tgtEl>
                                          <p:spTgt spid="19"/>
                                        </p:tgtEl>
                                        <p:attrNameLst>
                                          <p:attrName>ppt_w</p:attrName>
                                        </p:attrNameLst>
                                      </p:cBhvr>
                                      <p:tavLst>
                                        <p:tav tm="0">
                                          <p:val>
                                            <p:fltVal val="0"/>
                                          </p:val>
                                        </p:tav>
                                        <p:tav tm="100000">
                                          <p:val>
                                            <p:strVal val="#ppt_w"/>
                                          </p:val>
                                        </p:tav>
                                      </p:tavLst>
                                    </p:anim>
                                    <p:anim calcmode="lin" valueType="num">
                                      <p:cBhvr>
                                        <p:cTn id="133" dur="500" fill="hold"/>
                                        <p:tgtEl>
                                          <p:spTgt spid="19"/>
                                        </p:tgtEl>
                                        <p:attrNameLst>
                                          <p:attrName>ppt_h</p:attrName>
                                        </p:attrNameLst>
                                      </p:cBhvr>
                                      <p:tavLst>
                                        <p:tav tm="0">
                                          <p:val>
                                            <p:fltVal val="0"/>
                                          </p:val>
                                        </p:tav>
                                        <p:tav tm="100000">
                                          <p:val>
                                            <p:strVal val="#ppt_h"/>
                                          </p:val>
                                        </p:tav>
                                      </p:tavLst>
                                    </p:anim>
                                    <p:animEffect transition="in" filter="fade">
                                      <p:cBhvr>
                                        <p:cTn id="134" dur="500"/>
                                        <p:tgtEl>
                                          <p:spTgt spid="19"/>
                                        </p:tgtEl>
                                      </p:cBhvr>
                                    </p:animEffect>
                                  </p:childTnLst>
                                </p:cTn>
                              </p:par>
                              <p:par>
                                <p:cTn id="135" presetID="53" presetClass="entr" presetSubtype="16" fill="hold" nodeType="withEffect">
                                  <p:stCondLst>
                                    <p:cond delay="0"/>
                                  </p:stCondLst>
                                  <p:childTnLst>
                                    <p:set>
                                      <p:cBhvr>
                                        <p:cTn id="136" dur="1" fill="hold">
                                          <p:stCondLst>
                                            <p:cond delay="0"/>
                                          </p:stCondLst>
                                        </p:cTn>
                                        <p:tgtEl>
                                          <p:spTgt spid="25"/>
                                        </p:tgtEl>
                                        <p:attrNameLst>
                                          <p:attrName>style.visibility</p:attrName>
                                        </p:attrNameLst>
                                      </p:cBhvr>
                                      <p:to>
                                        <p:strVal val="visible"/>
                                      </p:to>
                                    </p:set>
                                    <p:anim calcmode="lin" valueType="num">
                                      <p:cBhvr>
                                        <p:cTn id="137" dur="500" fill="hold"/>
                                        <p:tgtEl>
                                          <p:spTgt spid="25"/>
                                        </p:tgtEl>
                                        <p:attrNameLst>
                                          <p:attrName>ppt_w</p:attrName>
                                        </p:attrNameLst>
                                      </p:cBhvr>
                                      <p:tavLst>
                                        <p:tav tm="0">
                                          <p:val>
                                            <p:fltVal val="0"/>
                                          </p:val>
                                        </p:tav>
                                        <p:tav tm="100000">
                                          <p:val>
                                            <p:strVal val="#ppt_w"/>
                                          </p:val>
                                        </p:tav>
                                      </p:tavLst>
                                    </p:anim>
                                    <p:anim calcmode="lin" valueType="num">
                                      <p:cBhvr>
                                        <p:cTn id="138" dur="500" fill="hold"/>
                                        <p:tgtEl>
                                          <p:spTgt spid="25"/>
                                        </p:tgtEl>
                                        <p:attrNameLst>
                                          <p:attrName>ppt_h</p:attrName>
                                        </p:attrNameLst>
                                      </p:cBhvr>
                                      <p:tavLst>
                                        <p:tav tm="0">
                                          <p:val>
                                            <p:fltVal val="0"/>
                                          </p:val>
                                        </p:tav>
                                        <p:tav tm="100000">
                                          <p:val>
                                            <p:strVal val="#ppt_h"/>
                                          </p:val>
                                        </p:tav>
                                      </p:tavLst>
                                    </p:anim>
                                    <p:animEffect transition="in" filter="fade">
                                      <p:cBhvr>
                                        <p:cTn id="139" dur="500"/>
                                        <p:tgtEl>
                                          <p:spTgt spid="25"/>
                                        </p:tgtEl>
                                      </p:cBhvr>
                                    </p:animEffect>
                                  </p:childTnLst>
                                </p:cTn>
                              </p:par>
                              <p:par>
                                <p:cTn id="140" presetID="53" presetClass="entr" presetSubtype="16" fill="hold" nodeType="withEffect">
                                  <p:stCondLst>
                                    <p:cond delay="0"/>
                                  </p:stCondLst>
                                  <p:childTnLst>
                                    <p:set>
                                      <p:cBhvr>
                                        <p:cTn id="141" dur="1" fill="hold">
                                          <p:stCondLst>
                                            <p:cond delay="0"/>
                                          </p:stCondLst>
                                        </p:cTn>
                                        <p:tgtEl>
                                          <p:spTgt spid="16"/>
                                        </p:tgtEl>
                                        <p:attrNameLst>
                                          <p:attrName>style.visibility</p:attrName>
                                        </p:attrNameLst>
                                      </p:cBhvr>
                                      <p:to>
                                        <p:strVal val="visible"/>
                                      </p:to>
                                    </p:set>
                                    <p:anim calcmode="lin" valueType="num">
                                      <p:cBhvr>
                                        <p:cTn id="142" dur="500" fill="hold"/>
                                        <p:tgtEl>
                                          <p:spTgt spid="16"/>
                                        </p:tgtEl>
                                        <p:attrNameLst>
                                          <p:attrName>ppt_w</p:attrName>
                                        </p:attrNameLst>
                                      </p:cBhvr>
                                      <p:tavLst>
                                        <p:tav tm="0">
                                          <p:val>
                                            <p:fltVal val="0"/>
                                          </p:val>
                                        </p:tav>
                                        <p:tav tm="100000">
                                          <p:val>
                                            <p:strVal val="#ppt_w"/>
                                          </p:val>
                                        </p:tav>
                                      </p:tavLst>
                                    </p:anim>
                                    <p:anim calcmode="lin" valueType="num">
                                      <p:cBhvr>
                                        <p:cTn id="143" dur="500" fill="hold"/>
                                        <p:tgtEl>
                                          <p:spTgt spid="16"/>
                                        </p:tgtEl>
                                        <p:attrNameLst>
                                          <p:attrName>ppt_h</p:attrName>
                                        </p:attrNameLst>
                                      </p:cBhvr>
                                      <p:tavLst>
                                        <p:tav tm="0">
                                          <p:val>
                                            <p:fltVal val="0"/>
                                          </p:val>
                                        </p:tav>
                                        <p:tav tm="100000">
                                          <p:val>
                                            <p:strVal val="#ppt_h"/>
                                          </p:val>
                                        </p:tav>
                                      </p:tavLst>
                                    </p:anim>
                                    <p:animEffect transition="in" filter="fade">
                                      <p:cBhvr>
                                        <p:cTn id="144" dur="500"/>
                                        <p:tgtEl>
                                          <p:spTgt spid="16"/>
                                        </p:tgtEl>
                                      </p:cBhvr>
                                    </p:animEffect>
                                  </p:childTnLst>
                                </p:cTn>
                              </p:par>
                            </p:childTnLst>
                          </p:cTn>
                        </p:par>
                        <p:par>
                          <p:cTn id="145" fill="hold">
                            <p:stCondLst>
                              <p:cond delay="500"/>
                            </p:stCondLst>
                            <p:childTnLst>
                              <p:par>
                                <p:cTn id="146" presetID="12" presetClass="entr" presetSubtype="4" fill="hold" grpId="0" nodeType="afterEffect">
                                  <p:stCondLst>
                                    <p:cond delay="0"/>
                                  </p:stCondLst>
                                  <p:childTnLst>
                                    <p:set>
                                      <p:cBhvr>
                                        <p:cTn id="147" dur="1" fill="hold">
                                          <p:stCondLst>
                                            <p:cond delay="0"/>
                                          </p:stCondLst>
                                        </p:cTn>
                                        <p:tgtEl>
                                          <p:spTgt spid="31">
                                            <p:txEl>
                                              <p:pRg st="0" end="0"/>
                                            </p:txEl>
                                          </p:spTgt>
                                        </p:tgtEl>
                                        <p:attrNameLst>
                                          <p:attrName>style.visibility</p:attrName>
                                        </p:attrNameLst>
                                      </p:cBhvr>
                                      <p:to>
                                        <p:strVal val="visible"/>
                                      </p:to>
                                    </p:set>
                                    <p:animEffect transition="in" filter="slide(fromBottom)">
                                      <p:cBhvr>
                                        <p:cTn id="148" dur="500"/>
                                        <p:tgtEl>
                                          <p:spTgt spid="31">
                                            <p:txEl>
                                              <p:pRg st="0" end="0"/>
                                            </p:txEl>
                                          </p:spTgt>
                                        </p:tgtEl>
                                      </p:cBhvr>
                                    </p:animEffect>
                                  </p:childTnLst>
                                </p:cTn>
                              </p:par>
                            </p:childTnLst>
                          </p:cTn>
                        </p:par>
                        <p:par>
                          <p:cTn id="149" fill="hold">
                            <p:stCondLst>
                              <p:cond delay="1000"/>
                            </p:stCondLst>
                            <p:childTnLst>
                              <p:par>
                                <p:cTn id="150" presetID="12" presetClass="entr" presetSubtype="4" fill="hold" grpId="0" nodeType="afterEffect">
                                  <p:stCondLst>
                                    <p:cond delay="0"/>
                                  </p:stCondLst>
                                  <p:childTnLst>
                                    <p:set>
                                      <p:cBhvr>
                                        <p:cTn id="151" dur="1" fill="hold">
                                          <p:stCondLst>
                                            <p:cond delay="0"/>
                                          </p:stCondLst>
                                        </p:cTn>
                                        <p:tgtEl>
                                          <p:spTgt spid="32">
                                            <p:txEl>
                                              <p:pRg st="0" end="0"/>
                                            </p:txEl>
                                          </p:spTgt>
                                        </p:tgtEl>
                                        <p:attrNameLst>
                                          <p:attrName>style.visibility</p:attrName>
                                        </p:attrNameLst>
                                      </p:cBhvr>
                                      <p:to>
                                        <p:strVal val="visible"/>
                                      </p:to>
                                    </p:set>
                                    <p:animEffect transition="in" filter="slide(fromBottom)">
                                      <p:cBhvr>
                                        <p:cTn id="152" dur="500"/>
                                        <p:tgtEl>
                                          <p:spTgt spid="32">
                                            <p:txEl>
                                              <p:pRg st="0" end="0"/>
                                            </p:txEl>
                                          </p:spTgt>
                                        </p:tgtEl>
                                      </p:cBhvr>
                                    </p:animEffect>
                                  </p:childTnLst>
                                </p:cTn>
                              </p:par>
                            </p:childTnLst>
                          </p:cTn>
                        </p:par>
                        <p:par>
                          <p:cTn id="153" fill="hold">
                            <p:stCondLst>
                              <p:cond delay="1500"/>
                            </p:stCondLst>
                            <p:childTnLst>
                              <p:par>
                                <p:cTn id="154" presetID="12" presetClass="entr" presetSubtype="4" fill="hold" grpId="0" nodeType="afterEffect">
                                  <p:stCondLst>
                                    <p:cond delay="0"/>
                                  </p:stCondLst>
                                  <p:childTnLst>
                                    <p:set>
                                      <p:cBhvr>
                                        <p:cTn id="155" dur="1" fill="hold">
                                          <p:stCondLst>
                                            <p:cond delay="0"/>
                                          </p:stCondLst>
                                        </p:cTn>
                                        <p:tgtEl>
                                          <p:spTgt spid="33">
                                            <p:txEl>
                                              <p:pRg st="0" end="0"/>
                                            </p:txEl>
                                          </p:spTgt>
                                        </p:tgtEl>
                                        <p:attrNameLst>
                                          <p:attrName>style.visibility</p:attrName>
                                        </p:attrNameLst>
                                      </p:cBhvr>
                                      <p:to>
                                        <p:strVal val="visible"/>
                                      </p:to>
                                    </p:set>
                                    <p:animEffect transition="in" filter="slide(fromBottom)">
                                      <p:cBhvr>
                                        <p:cTn id="156" dur="500"/>
                                        <p:tgtEl>
                                          <p:spTgt spid="33">
                                            <p:txEl>
                                              <p:pRg st="0" end="0"/>
                                            </p:txEl>
                                          </p:spTgt>
                                        </p:tgtEl>
                                      </p:cBhvr>
                                    </p:animEffect>
                                  </p:childTnLst>
                                </p:cTn>
                              </p:par>
                            </p:childTnLst>
                          </p:cTn>
                        </p:par>
                        <p:par>
                          <p:cTn id="157" fill="hold">
                            <p:stCondLst>
                              <p:cond delay="2000"/>
                            </p:stCondLst>
                            <p:childTnLst>
                              <p:par>
                                <p:cTn id="158" presetID="12" presetClass="entr" presetSubtype="4" fill="hold" grpId="0" nodeType="afterEffect">
                                  <p:stCondLst>
                                    <p:cond delay="0"/>
                                  </p:stCondLst>
                                  <p:childTnLst>
                                    <p:set>
                                      <p:cBhvr>
                                        <p:cTn id="159" dur="1" fill="hold">
                                          <p:stCondLst>
                                            <p:cond delay="0"/>
                                          </p:stCondLst>
                                        </p:cTn>
                                        <p:tgtEl>
                                          <p:spTgt spid="34">
                                            <p:txEl>
                                              <p:pRg st="0" end="0"/>
                                            </p:txEl>
                                          </p:spTgt>
                                        </p:tgtEl>
                                        <p:attrNameLst>
                                          <p:attrName>style.visibility</p:attrName>
                                        </p:attrNameLst>
                                      </p:cBhvr>
                                      <p:to>
                                        <p:strVal val="visible"/>
                                      </p:to>
                                    </p:set>
                                    <p:animEffect transition="in" filter="slide(fromBottom)">
                                      <p:cBhvr>
                                        <p:cTn id="160"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allAtOnce"/>
      <p:bldP spid="31" grpId="0" build="allAtOnce"/>
      <p:bldP spid="32" grpId="0" build="allAtOnce"/>
      <p:bldP spid="33" grpId="0" build="allAtOnce"/>
      <p:bldP spid="34"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amabouraia\Desktop\صور\thank you.gif"/>
          <p:cNvPicPr>
            <a:picLocks noChangeAspect="1" noChangeArrowheads="1" noCrop="1"/>
          </p:cNvPicPr>
          <p:nvPr/>
        </p:nvPicPr>
        <p:blipFill>
          <a:blip r:embed="rId2"/>
          <a:srcRect/>
          <a:stretch>
            <a:fillRect/>
          </a:stretch>
        </p:blipFill>
        <p:spPr bwMode="auto">
          <a:xfrm>
            <a:off x="762000" y="571500"/>
            <a:ext cx="7620000" cy="5715000"/>
          </a:xfrm>
          <a:prstGeom prst="rect">
            <a:avLst/>
          </a:prstGeom>
          <a:noFill/>
          <a:ln w="9525">
            <a:noFill/>
            <a:miter lim="800000"/>
            <a:headEnd/>
            <a:tailEnd/>
          </a:ln>
        </p:spPr>
      </p:pic>
      <p:pic>
        <p:nvPicPr>
          <p:cNvPr id="55299" name="Picture 3" descr="C:\Users\amabouraia\Desktop\صور\fcd_logo.png"/>
          <p:cNvPicPr>
            <a:picLocks noChangeAspect="1" noChangeArrowheads="1"/>
          </p:cNvPicPr>
          <p:nvPr/>
        </p:nvPicPr>
        <p:blipFill>
          <a:blip r:embed="rId3"/>
          <a:srcRect/>
          <a:stretch>
            <a:fillRect/>
          </a:stretch>
        </p:blipFill>
        <p:spPr bwMode="auto">
          <a:xfrm>
            <a:off x="-15875" y="3949700"/>
            <a:ext cx="1851025" cy="2159000"/>
          </a:xfrm>
          <a:prstGeom prst="rect">
            <a:avLst/>
          </a:prstGeom>
          <a:noFill/>
          <a:ln w="9525">
            <a:noFill/>
            <a:miter lim="800000"/>
            <a:headEnd/>
            <a:tailEnd/>
          </a:ln>
        </p:spPr>
      </p:pic>
      <p:pic>
        <p:nvPicPr>
          <p:cNvPr id="2" name="Picture 3" descr="C:\Users\saba\Desktop\DM Coporate powerpoint\silde 2\slide2-11.png"/>
          <p:cNvPicPr>
            <a:picLocks noChangeAspect="1" noChangeArrowheads="1"/>
          </p:cNvPicPr>
          <p:nvPr/>
        </p:nvPicPr>
        <p:blipFill>
          <a:blip r:embed="rId4"/>
          <a:srcRect/>
          <a:stretch>
            <a:fillRect/>
          </a:stretch>
        </p:blipFill>
        <p:spPr bwMode="auto">
          <a:xfrm>
            <a:off x="0" y="6108700"/>
            <a:ext cx="9144000" cy="576263"/>
          </a:xfrm>
          <a:prstGeom prst="rect">
            <a:avLst/>
          </a:prstGeom>
          <a:noFill/>
          <a:ln w="9525">
            <a:noFill/>
            <a:miter lim="800000"/>
            <a:headEnd/>
            <a:tailEnd/>
          </a:ln>
        </p:spPr>
      </p:pic>
      <p:pic>
        <p:nvPicPr>
          <p:cNvPr id="55301" name="Picture 2" descr="C:\Users\amabouraia\Desktop\صور\23RFG.png"/>
          <p:cNvPicPr>
            <a:picLocks noChangeAspect="1" noChangeArrowheads="1"/>
          </p:cNvPicPr>
          <p:nvPr/>
        </p:nvPicPr>
        <p:blipFill>
          <a:blip r:embed="rId5"/>
          <a:srcRect/>
          <a:stretch>
            <a:fillRect/>
          </a:stretch>
        </p:blipFill>
        <p:spPr bwMode="auto">
          <a:xfrm>
            <a:off x="7524750" y="0"/>
            <a:ext cx="1543050" cy="1474788"/>
          </a:xfrm>
          <a:prstGeom prst="rect">
            <a:avLst/>
          </a:prstGeom>
          <a:noFill/>
          <a:ln w="9525">
            <a:noFill/>
            <a:miter lim="800000"/>
            <a:headEnd/>
            <a:tailEnd/>
          </a:ln>
        </p:spPr>
      </p:pic>
      <p:pic>
        <p:nvPicPr>
          <p:cNvPr id="55302" name="Picture 3" descr="C:\Users\amabouraia\Desktop\صور\Thank-You-Pink-79109.gif"/>
          <p:cNvPicPr>
            <a:picLocks noChangeAspect="1" noChangeArrowheads="1" noCrop="1"/>
          </p:cNvPicPr>
          <p:nvPr/>
        </p:nvPicPr>
        <p:blipFill>
          <a:blip r:embed="rId6"/>
          <a:srcRect/>
          <a:stretch>
            <a:fillRect/>
          </a:stretch>
        </p:blipFill>
        <p:spPr bwMode="auto">
          <a:xfrm>
            <a:off x="6875463" y="4773613"/>
            <a:ext cx="192405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srcRect/>
          <a:stretch>
            <a:fillRect/>
          </a:stretch>
        </p:blipFill>
        <p:spPr bwMode="auto">
          <a:xfrm>
            <a:off x="0" y="857250"/>
            <a:ext cx="9144000" cy="5143500"/>
          </a:xfrm>
          <a:prstGeom prst="rect">
            <a:avLst/>
          </a:prstGeom>
          <a:noFill/>
          <a:ln w="9525">
            <a:noFill/>
            <a:miter lim="800000"/>
            <a:headEnd/>
            <a:tailEnd/>
          </a:ln>
          <a:effectLst/>
        </p:spPr>
      </p:pic>
      <p:pic>
        <p:nvPicPr>
          <p:cNvPr id="2051"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2052" name="Picture 4" descr="C:\Users\saba\Desktop\DM Coporate powerpoint\silde 2\slide2-13.png"/>
          <p:cNvPicPr>
            <a:picLocks noChangeAspect="1" noChangeArrowheads="1"/>
          </p:cNvPicPr>
          <p:nvPr/>
        </p:nvPicPr>
        <p:blipFill>
          <a:blip r:embed="rId4"/>
          <a:srcRect/>
          <a:stretch>
            <a:fillRect/>
          </a:stretch>
        </p:blipFill>
        <p:spPr bwMode="auto">
          <a:xfrm>
            <a:off x="415925" y="0"/>
            <a:ext cx="8555038" cy="971550"/>
          </a:xfrm>
          <a:prstGeom prst="rect">
            <a:avLst/>
          </a:prstGeom>
          <a:noFill/>
          <a:ln w="9525">
            <a:noFill/>
            <a:miter lim="800000"/>
            <a:headEnd/>
            <a:tailEnd/>
          </a:ln>
        </p:spPr>
      </p:pic>
      <p:sp>
        <p:nvSpPr>
          <p:cNvPr id="16"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05</a:t>
            </a:r>
            <a:endParaRPr lang="en-US" sz="2600" b="1" dirty="0">
              <a:solidFill>
                <a:srgbClr val="058C8E"/>
              </a:solidFill>
              <a:latin typeface="+mj-lt"/>
              <a:ea typeface="+mj-ea"/>
              <a:cs typeface="+mj-cs"/>
            </a:endParaRPr>
          </a:p>
        </p:txBody>
      </p:sp>
      <p:sp>
        <p:nvSpPr>
          <p:cNvPr id="2" name="Rectangle 1"/>
          <p:cNvSpPr/>
          <p:nvPr/>
        </p:nvSpPr>
        <p:spPr>
          <a:xfrm>
            <a:off x="1384712" y="44624"/>
            <a:ext cx="4195400" cy="923330"/>
          </a:xfrm>
          <a:prstGeom prst="rect">
            <a:avLst/>
          </a:prstGeom>
          <a:noFill/>
        </p:spPr>
        <p:txBody>
          <a:bodyPr>
            <a:spAutoFit/>
          </a:bodyPr>
          <a:lstStyle/>
          <a:p>
            <a:pPr marL="685800" indent="-685800" algn="ctr" eaLnBrk="1" fontAlgn="auto" hangingPunct="1">
              <a:spcBef>
                <a:spcPts val="0"/>
              </a:spcBef>
              <a:spcAft>
                <a:spcPts val="0"/>
              </a:spcAft>
              <a:buFont typeface="Wingdings" pitchFamily="2" charset="2"/>
              <a:buChar char="q"/>
              <a:defRPr/>
            </a:pPr>
            <a:r>
              <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Food Chain</a:t>
            </a:r>
            <a:endPar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8" name="Title 1"/>
          <p:cNvSpPr>
            <a:spLocks noGrp="1"/>
          </p:cNvSpPr>
          <p:nvPr>
            <p:ph type="title"/>
          </p:nvPr>
        </p:nvSpPr>
        <p:spPr>
          <a:xfrm>
            <a:off x="0" y="981075"/>
            <a:ext cx="8172450" cy="503238"/>
          </a:xfrm>
        </p:spPr>
        <p:txBody>
          <a:bodyPr rtlCol="0">
            <a:noAutofit/>
          </a:bodyPr>
          <a:lstStyle/>
          <a:p>
            <a:pPr fontAlgn="auto">
              <a:spcAft>
                <a:spcPts val="0"/>
              </a:spcAft>
              <a:defRPr/>
            </a:pPr>
            <a:r>
              <a:rPr lang="en-US" sz="3200" b="1" dirty="0" smtClean="0">
                <a:solidFill>
                  <a:schemeClr val="accent5">
                    <a:lumMod val="75000"/>
                  </a:schemeClr>
                </a:solidFill>
              </a:rPr>
              <a:t> (Farm to Fork)</a:t>
            </a:r>
          </a:p>
        </p:txBody>
      </p:sp>
      <p:pic>
        <p:nvPicPr>
          <p:cNvPr id="1034" name="Picture 10" descr="C:\Users\amabouraia\Desktop\صور\Farm-to-fork.png"/>
          <p:cNvPicPr>
            <a:picLocks noChangeAspect="1" noChangeArrowheads="1"/>
          </p:cNvPicPr>
          <p:nvPr/>
        </p:nvPicPr>
        <p:blipFill>
          <a:blip r:embed="rId5"/>
          <a:srcRect/>
          <a:stretch>
            <a:fillRect/>
          </a:stretch>
        </p:blipFill>
        <p:spPr bwMode="auto">
          <a:xfrm>
            <a:off x="4519613" y="3860800"/>
            <a:ext cx="4451350" cy="2139950"/>
          </a:xfrm>
          <a:prstGeom prst="rect">
            <a:avLst/>
          </a:prstGeom>
          <a:noFill/>
          <a:ln w="9525">
            <a:noFill/>
            <a:miter lim="800000"/>
            <a:headEnd/>
            <a:tailEnd/>
          </a:ln>
        </p:spPr>
      </p:pic>
      <p:sp>
        <p:nvSpPr>
          <p:cNvPr id="9" name="Down Arrow 8"/>
          <p:cNvSpPr/>
          <p:nvPr/>
        </p:nvSpPr>
        <p:spPr>
          <a:xfrm>
            <a:off x="2051720" y="1700808"/>
            <a:ext cx="864096" cy="1368152"/>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Down Arrow 9"/>
          <p:cNvSpPr/>
          <p:nvPr/>
        </p:nvSpPr>
        <p:spPr>
          <a:xfrm>
            <a:off x="3923928" y="1556792"/>
            <a:ext cx="864096" cy="1008112"/>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right)">
                                      <p:cBhvr>
                                        <p:cTn id="11" dur="500"/>
                                        <p:tgtEl>
                                          <p:spTgt spid="2052"/>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slide(fromBottom)">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33"/>
                                        </p:tgtEl>
                                        <p:attrNameLst>
                                          <p:attrName>style.visibility</p:attrName>
                                        </p:attrNameLst>
                                      </p:cBhvr>
                                      <p:to>
                                        <p:strVal val="visible"/>
                                      </p:to>
                                    </p:set>
                                    <p:anim calcmode="lin" valueType="num">
                                      <p:cBhvr additive="base">
                                        <p:cTn id="31" dur="500" fill="hold"/>
                                        <p:tgtEl>
                                          <p:spTgt spid="1033"/>
                                        </p:tgtEl>
                                        <p:attrNameLst>
                                          <p:attrName>ppt_x</p:attrName>
                                        </p:attrNameLst>
                                      </p:cBhvr>
                                      <p:tavLst>
                                        <p:tav tm="0">
                                          <p:val>
                                            <p:strVal val="#ppt_x"/>
                                          </p:val>
                                        </p:tav>
                                        <p:tav tm="100000">
                                          <p:val>
                                            <p:strVal val="#ppt_x"/>
                                          </p:val>
                                        </p:tav>
                                      </p:tavLst>
                                    </p:anim>
                                    <p:anim calcmode="lin" valueType="num">
                                      <p:cBhvr additive="base">
                                        <p:cTn id="32" dur="500" fill="hold"/>
                                        <p:tgtEl>
                                          <p:spTgt spid="103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34"/>
                                        </p:tgtEl>
                                        <p:attrNameLst>
                                          <p:attrName>style.visibility</p:attrName>
                                        </p:attrNameLst>
                                      </p:cBhvr>
                                      <p:to>
                                        <p:strVal val="visible"/>
                                      </p:to>
                                    </p:set>
                                    <p:anim calcmode="lin" valueType="num">
                                      <p:cBhvr additive="base">
                                        <p:cTn id="35" dur="500" fill="hold"/>
                                        <p:tgtEl>
                                          <p:spTgt spid="1034"/>
                                        </p:tgtEl>
                                        <p:attrNameLst>
                                          <p:attrName>ppt_x</p:attrName>
                                        </p:attrNameLst>
                                      </p:cBhvr>
                                      <p:tavLst>
                                        <p:tav tm="0">
                                          <p:val>
                                            <p:strVal val="#ppt_x"/>
                                          </p:val>
                                        </p:tav>
                                        <p:tav tm="100000">
                                          <p:val>
                                            <p:strVal val="#ppt_x"/>
                                          </p:val>
                                        </p:tav>
                                      </p:tavLst>
                                    </p:anim>
                                    <p:anim calcmode="lin" valueType="num">
                                      <p:cBhvr additive="base">
                                        <p:cTn id="3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12"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14" name="Title 1"/>
          <p:cNvSpPr txBox="1">
            <a:spLocks/>
          </p:cNvSpPr>
          <p:nvPr/>
        </p:nvSpPr>
        <p:spPr bwMode="auto">
          <a:xfrm>
            <a:off x="1692275" y="222250"/>
            <a:ext cx="6408738" cy="685800"/>
          </a:xfrm>
          <a:prstGeom prst="rect">
            <a:avLst/>
          </a:prstGeom>
          <a:noFill/>
          <a:ln w="9525">
            <a:noFill/>
            <a:miter lim="800000"/>
            <a:headEnd/>
            <a:tailEnd/>
          </a:ln>
        </p:spPr>
        <p:txBody>
          <a:bodyPr anchor="ctr"/>
          <a:lstStyle/>
          <a:p>
            <a:pPr marL="571500" indent="-571500" eaLnBrk="1" hangingPunct="1">
              <a:buFont typeface="Wingdings" pitchFamily="2" charset="2"/>
              <a:buChar char="q"/>
            </a:pPr>
            <a:r>
              <a:rPr lang="en-US" sz="4400" b="1">
                <a:solidFill>
                  <a:schemeClr val="bg1"/>
                </a:solidFill>
              </a:rPr>
              <a:t>Target countries</a:t>
            </a:r>
          </a:p>
        </p:txBody>
      </p:sp>
      <p:sp>
        <p:nvSpPr>
          <p:cNvPr id="15"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06</a:t>
            </a:r>
            <a:endParaRPr lang="en-US" sz="2600" b="1" dirty="0">
              <a:solidFill>
                <a:srgbClr val="058C8E"/>
              </a:solidFill>
              <a:latin typeface="+mj-lt"/>
              <a:ea typeface="+mj-ea"/>
              <a:cs typeface="+mj-cs"/>
            </a:endParaRPr>
          </a:p>
        </p:txBody>
      </p:sp>
      <p:graphicFrame>
        <p:nvGraphicFramePr>
          <p:cNvPr id="2" name="Diagram 1"/>
          <p:cNvGraphicFramePr/>
          <p:nvPr/>
        </p:nvGraphicFramePr>
        <p:xfrm>
          <a:off x="126128" y="1052736"/>
          <a:ext cx="8845310" cy="5184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47" name="Picture 2" descr="C:\Users\amabouraia\Desktop\صور\fcd_logo.png"/>
          <p:cNvPicPr>
            <a:picLocks noChangeAspect="1" noChangeArrowheads="1"/>
          </p:cNvPicPr>
          <p:nvPr/>
        </p:nvPicPr>
        <p:blipFill>
          <a:blip r:embed="rId8"/>
          <a:srcRect/>
          <a:stretch>
            <a:fillRect/>
          </a:stretch>
        </p:blipFill>
        <p:spPr bwMode="auto">
          <a:xfrm>
            <a:off x="0" y="1989138"/>
            <a:ext cx="2224088" cy="316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right)">
                                      <p:cBhvr>
                                        <p:cTn id="15" dur="500"/>
                                        <p:tgtEl>
                                          <p:spTgt spid="14">
                                            <p:txEl>
                                              <p:pRg st="0" end="0"/>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slide(fromBottom)">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051050" y="971550"/>
            <a:ext cx="5616575" cy="5137150"/>
          </a:xfrm>
          <a:prstGeom prst="rect">
            <a:avLst/>
          </a:prstGeom>
          <a:noFill/>
          <a:ln w="9525">
            <a:noFill/>
            <a:miter lim="800000"/>
            <a:headEnd/>
            <a:tailEnd/>
          </a:ln>
          <a:effectLst/>
        </p:spPr>
      </p:pic>
      <p:pic>
        <p:nvPicPr>
          <p:cNvPr id="11" name="Picture 3" descr="C:\Users\saba\Desktop\DM Coporate powerpoint\silde 2\slide2-11.png"/>
          <p:cNvPicPr>
            <a:picLocks noChangeAspect="1" noChangeArrowheads="1"/>
          </p:cNvPicPr>
          <p:nvPr/>
        </p:nvPicPr>
        <p:blipFill>
          <a:blip r:embed="rId3"/>
          <a:srcRect/>
          <a:stretch>
            <a:fillRect/>
          </a:stretch>
        </p:blipFill>
        <p:spPr bwMode="auto">
          <a:xfrm>
            <a:off x="0" y="6108700"/>
            <a:ext cx="9144000" cy="576263"/>
          </a:xfrm>
          <a:prstGeom prst="rect">
            <a:avLst/>
          </a:prstGeom>
          <a:noFill/>
          <a:ln w="9525">
            <a:noFill/>
            <a:miter lim="800000"/>
            <a:headEnd/>
            <a:tailEnd/>
          </a:ln>
        </p:spPr>
      </p:pic>
      <p:pic>
        <p:nvPicPr>
          <p:cNvPr id="12" name="Picture 4" descr="C:\Users\saba\Desktop\DM Coporate powerpoint\silde 2\slide2-13.png"/>
          <p:cNvPicPr>
            <a:picLocks noChangeAspect="1" noChangeArrowheads="1"/>
          </p:cNvPicPr>
          <p:nvPr/>
        </p:nvPicPr>
        <p:blipFill>
          <a:blip r:embed="rId4"/>
          <a:srcRect/>
          <a:stretch>
            <a:fillRect/>
          </a:stretch>
        </p:blipFill>
        <p:spPr bwMode="auto">
          <a:xfrm>
            <a:off x="415925" y="0"/>
            <a:ext cx="8555038" cy="971550"/>
          </a:xfrm>
          <a:prstGeom prst="rect">
            <a:avLst/>
          </a:prstGeom>
          <a:noFill/>
          <a:ln w="9525">
            <a:noFill/>
            <a:miter lim="800000"/>
            <a:headEnd/>
            <a:tailEnd/>
          </a:ln>
        </p:spPr>
      </p:pic>
      <p:sp>
        <p:nvSpPr>
          <p:cNvPr id="14" name="Title 1"/>
          <p:cNvSpPr txBox="1">
            <a:spLocks/>
          </p:cNvSpPr>
          <p:nvPr/>
        </p:nvSpPr>
        <p:spPr bwMode="auto">
          <a:xfrm>
            <a:off x="-182563" y="260350"/>
            <a:ext cx="8970963" cy="573088"/>
          </a:xfrm>
          <a:prstGeom prst="rect">
            <a:avLst/>
          </a:prstGeom>
          <a:noFill/>
          <a:ln w="9525">
            <a:noFill/>
            <a:miter lim="800000"/>
            <a:headEnd/>
            <a:tailEnd/>
          </a:ln>
        </p:spPr>
        <p:txBody>
          <a:bodyPr anchor="ctr"/>
          <a:lstStyle/>
          <a:p>
            <a:pPr marL="1371600" lvl="2" indent="-457200" eaLnBrk="1" hangingPunct="1">
              <a:buFont typeface="Wingdings" pitchFamily="2" charset="2"/>
              <a:buChar char="q"/>
            </a:pPr>
            <a:r>
              <a:rPr lang="en-US" sz="5400" b="1">
                <a:solidFill>
                  <a:schemeClr val="bg1"/>
                </a:solidFill>
              </a:rPr>
              <a:t> Sri Lanka-Statistic 2016</a:t>
            </a:r>
          </a:p>
        </p:txBody>
      </p:sp>
      <p:sp>
        <p:nvSpPr>
          <p:cNvPr id="15"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07</a:t>
            </a:r>
            <a:endParaRPr lang="en-US" sz="2600" b="1" dirty="0">
              <a:solidFill>
                <a:srgbClr val="058C8E"/>
              </a:solidFill>
              <a:latin typeface="+mj-lt"/>
              <a:ea typeface="+mj-ea"/>
              <a:cs typeface="+mj-cs"/>
            </a:endParaRPr>
          </a:p>
        </p:txBody>
      </p:sp>
      <p:pic>
        <p:nvPicPr>
          <p:cNvPr id="11271" name="Picture 2" descr="C:\Users\amabouraia\Desktop\صور\earth_magnifying_glass_anim_md_wm.gif"/>
          <p:cNvPicPr>
            <a:picLocks noChangeAspect="1" noChangeArrowheads="1" noCrop="1"/>
          </p:cNvPicPr>
          <p:nvPr/>
        </p:nvPicPr>
        <p:blipFill>
          <a:blip r:embed="rId5" cstate="print"/>
          <a:srcRect/>
          <a:stretch>
            <a:fillRect/>
          </a:stretch>
        </p:blipFill>
        <p:spPr bwMode="auto">
          <a:xfrm>
            <a:off x="8469313" y="1308100"/>
            <a:ext cx="639762" cy="639763"/>
          </a:xfrm>
          <a:prstGeom prst="rect">
            <a:avLst/>
          </a:prstGeom>
          <a:noFill/>
          <a:ln w="9525">
            <a:noFill/>
            <a:miter lim="800000"/>
            <a:headEnd/>
            <a:tailEnd/>
          </a:ln>
        </p:spPr>
      </p:pic>
      <p:pic>
        <p:nvPicPr>
          <p:cNvPr id="2052" name="Picture 4" descr="C:\Users\amabouraia\Desktop\صور\2c1367a378f419a01d7d333b4f4d2f5e_jumbo-jet-clipart-jet-airliner-jet-plane-clip-art_710-354.png"/>
          <p:cNvPicPr>
            <a:picLocks noChangeAspect="1" noChangeArrowheads="1"/>
          </p:cNvPicPr>
          <p:nvPr/>
        </p:nvPicPr>
        <p:blipFill>
          <a:blip r:embed="rId6"/>
          <a:srcRect/>
          <a:stretch>
            <a:fillRect/>
          </a:stretch>
        </p:blipFill>
        <p:spPr bwMode="auto">
          <a:xfrm>
            <a:off x="-266700" y="728663"/>
            <a:ext cx="5410200" cy="2697162"/>
          </a:xfrm>
          <a:prstGeom prst="rect">
            <a:avLst/>
          </a:prstGeom>
          <a:noFill/>
          <a:ln w="9525">
            <a:noFill/>
            <a:miter lim="800000"/>
            <a:headEnd/>
            <a:tailEnd/>
          </a:ln>
        </p:spPr>
      </p:pic>
      <p:pic>
        <p:nvPicPr>
          <p:cNvPr id="2053" name="Picture 5" descr="C:\Users\amabouraia\Desktop\صور\c2354efb19e0a78f1cf38668575e2423_about-us-cargo-ship-clipart_300-264.png"/>
          <p:cNvPicPr>
            <a:picLocks noChangeAspect="1" noChangeArrowheads="1"/>
          </p:cNvPicPr>
          <p:nvPr/>
        </p:nvPicPr>
        <p:blipFill>
          <a:blip r:embed="rId7"/>
          <a:srcRect/>
          <a:stretch>
            <a:fillRect/>
          </a:stretch>
        </p:blipFill>
        <p:spPr bwMode="auto">
          <a:xfrm>
            <a:off x="6624638" y="3890963"/>
            <a:ext cx="2484437" cy="2514600"/>
          </a:xfrm>
          <a:prstGeom prst="rect">
            <a:avLst/>
          </a:prstGeom>
          <a:noFill/>
          <a:ln w="9525">
            <a:noFill/>
            <a:miter lim="800000"/>
            <a:headEnd/>
            <a:tailEnd/>
          </a:ln>
        </p:spPr>
      </p:pic>
      <p:pic>
        <p:nvPicPr>
          <p:cNvPr id="23" name="Picture 22" descr="C:\Users\saba\Desktop\powerpoint\Batch 1\Slide 2\1-12.png"/>
          <p:cNvPicPr>
            <a:picLocks noChangeAspect="1" noChangeArrowheads="1"/>
          </p:cNvPicPr>
          <p:nvPr/>
        </p:nvPicPr>
        <p:blipFill>
          <a:blip r:embed="rId8"/>
          <a:srcRect/>
          <a:stretch>
            <a:fillRect/>
          </a:stretch>
        </p:blipFill>
        <p:spPr bwMode="auto">
          <a:xfrm>
            <a:off x="2794000" y="4854575"/>
            <a:ext cx="4213225" cy="1274763"/>
          </a:xfrm>
          <a:prstGeom prst="rect">
            <a:avLst/>
          </a:prstGeom>
          <a:noFill/>
          <a:ln w="9525">
            <a:noFill/>
            <a:miter lim="800000"/>
            <a:headEnd/>
            <a:tailEnd/>
          </a:ln>
        </p:spPr>
      </p:pic>
      <p:pic>
        <p:nvPicPr>
          <p:cNvPr id="24" name="Picture 14" descr="C:\Users\saba\Desktop\powerpoint\Batch 1\Slide 2\1-15.png"/>
          <p:cNvPicPr>
            <a:picLocks noChangeAspect="1" noChangeArrowheads="1"/>
          </p:cNvPicPr>
          <p:nvPr/>
        </p:nvPicPr>
        <p:blipFill>
          <a:blip r:embed="rId9" cstate="print"/>
          <a:srcRect/>
          <a:stretch>
            <a:fillRect/>
          </a:stretch>
        </p:blipFill>
        <p:spPr bwMode="auto">
          <a:xfrm>
            <a:off x="1050925" y="4994275"/>
            <a:ext cx="1387475" cy="1136650"/>
          </a:xfrm>
          <a:prstGeom prst="rect">
            <a:avLst/>
          </a:prstGeom>
          <a:noFill/>
          <a:ln w="9525">
            <a:noFill/>
            <a:miter lim="800000"/>
            <a:headEnd/>
            <a:tailEnd/>
          </a:ln>
        </p:spPr>
      </p:pic>
      <p:pic>
        <p:nvPicPr>
          <p:cNvPr id="25" name="Picture 15" descr="C:\Users\saba\Desktop\powerpoint\Batch 1\Slide 2\1-14.png"/>
          <p:cNvPicPr>
            <a:picLocks noChangeAspect="1" noChangeArrowheads="1"/>
          </p:cNvPicPr>
          <p:nvPr/>
        </p:nvPicPr>
        <p:blipFill>
          <a:blip r:embed="rId10" cstate="print"/>
          <a:srcRect/>
          <a:stretch>
            <a:fillRect/>
          </a:stretch>
        </p:blipFill>
        <p:spPr bwMode="auto">
          <a:xfrm>
            <a:off x="107950" y="5445125"/>
            <a:ext cx="739775" cy="663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right)">
                                      <p:cBhvr>
                                        <p:cTn id="15" dur="500"/>
                                        <p:tgtEl>
                                          <p:spTgt spid="14">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slide(fromBottom)">
                                      <p:cBhvr>
                                        <p:cTn id="18" dur="500"/>
                                        <p:tgtEl>
                                          <p:spTgt spid="15">
                                            <p:txEl>
                                              <p:pRg st="0" end="0"/>
                                            </p:txEl>
                                          </p:spTgt>
                                        </p:tgtEl>
                                      </p:cBhvr>
                                    </p:animEffect>
                                  </p:childTnLst>
                                </p:cTn>
                              </p:par>
                              <p:par>
                                <p:cTn id="19" presetID="15"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p:cTn id="21" dur="5000" fill="hold"/>
                                        <p:tgtEl>
                                          <p:spTgt spid="2052"/>
                                        </p:tgtEl>
                                        <p:attrNameLst>
                                          <p:attrName>ppt_w</p:attrName>
                                        </p:attrNameLst>
                                      </p:cBhvr>
                                      <p:tavLst>
                                        <p:tav tm="0">
                                          <p:val>
                                            <p:fltVal val="0"/>
                                          </p:val>
                                        </p:tav>
                                        <p:tav tm="100000">
                                          <p:val>
                                            <p:strVal val="#ppt_w"/>
                                          </p:val>
                                        </p:tav>
                                      </p:tavLst>
                                    </p:anim>
                                    <p:anim calcmode="lin" valueType="num">
                                      <p:cBhvr>
                                        <p:cTn id="22" dur="5000" fill="hold"/>
                                        <p:tgtEl>
                                          <p:spTgt spid="2052"/>
                                        </p:tgtEl>
                                        <p:attrNameLst>
                                          <p:attrName>ppt_h</p:attrName>
                                        </p:attrNameLst>
                                      </p:cBhvr>
                                      <p:tavLst>
                                        <p:tav tm="0">
                                          <p:val>
                                            <p:fltVal val="0"/>
                                          </p:val>
                                        </p:tav>
                                        <p:tav tm="100000">
                                          <p:val>
                                            <p:strVal val="#ppt_h"/>
                                          </p:val>
                                        </p:tav>
                                      </p:tavLst>
                                    </p:anim>
                                    <p:anim calcmode="lin" valueType="num">
                                      <p:cBhvr>
                                        <p:cTn id="23" dur="5000" fill="hold"/>
                                        <p:tgtEl>
                                          <p:spTgt spid="2052"/>
                                        </p:tgtEl>
                                        <p:attrNameLst>
                                          <p:attrName>ppt_x</p:attrName>
                                        </p:attrNameLst>
                                      </p:cBhvr>
                                      <p:tavLst>
                                        <p:tav tm="0" fmla="#ppt_x+(cos(-2*pi*(1-$))*-#ppt_x-sin(-2*pi*(1-$))*(1-#ppt_y))*(1-$)">
                                          <p:val>
                                            <p:fltVal val="0"/>
                                          </p:val>
                                        </p:tav>
                                        <p:tav tm="100000">
                                          <p:val>
                                            <p:fltVal val="1"/>
                                          </p:val>
                                        </p:tav>
                                      </p:tavLst>
                                    </p:anim>
                                    <p:anim calcmode="lin" valueType="num">
                                      <p:cBhvr>
                                        <p:cTn id="24" dur="5000" fill="hold"/>
                                        <p:tgtEl>
                                          <p:spTgt spid="2052"/>
                                        </p:tgtEl>
                                        <p:attrNameLst>
                                          <p:attrName>ppt_y</p:attrName>
                                        </p:attrNameLst>
                                      </p:cBhvr>
                                      <p:tavLst>
                                        <p:tav tm="0" fmla="#ppt_y+(sin(-2*pi*(1-$))*-#ppt_x+cos(-2*pi*(1-$))*(1-#ppt_y))*(1-$)">
                                          <p:val>
                                            <p:fltVal val="0"/>
                                          </p:val>
                                        </p:tav>
                                        <p:tav tm="100000">
                                          <p:val>
                                            <p:fltVal val="1"/>
                                          </p:val>
                                        </p:tav>
                                      </p:tavLst>
                                    </p:anim>
                                  </p:childTnLst>
                                </p:cTn>
                              </p:par>
                              <p:par>
                                <p:cTn id="25" presetID="53" presetClass="entr" presetSubtype="16" fill="hold" nodeType="withEffect">
                                  <p:stCondLst>
                                    <p:cond delay="0"/>
                                  </p:stCondLst>
                                  <p:childTnLst>
                                    <p:set>
                                      <p:cBhvr>
                                        <p:cTn id="26" dur="1" fill="hold">
                                          <p:stCondLst>
                                            <p:cond delay="0"/>
                                          </p:stCondLst>
                                        </p:cTn>
                                        <p:tgtEl>
                                          <p:spTgt spid="2053"/>
                                        </p:tgtEl>
                                        <p:attrNameLst>
                                          <p:attrName>style.visibility</p:attrName>
                                        </p:attrNameLst>
                                      </p:cBhvr>
                                      <p:to>
                                        <p:strVal val="visible"/>
                                      </p:to>
                                    </p:set>
                                    <p:anim calcmode="lin" valueType="num">
                                      <p:cBhvr>
                                        <p:cTn id="27" dur="5000" fill="hold"/>
                                        <p:tgtEl>
                                          <p:spTgt spid="2053"/>
                                        </p:tgtEl>
                                        <p:attrNameLst>
                                          <p:attrName>ppt_w</p:attrName>
                                        </p:attrNameLst>
                                      </p:cBhvr>
                                      <p:tavLst>
                                        <p:tav tm="0">
                                          <p:val>
                                            <p:fltVal val="0"/>
                                          </p:val>
                                        </p:tav>
                                        <p:tav tm="100000">
                                          <p:val>
                                            <p:strVal val="#ppt_w"/>
                                          </p:val>
                                        </p:tav>
                                      </p:tavLst>
                                    </p:anim>
                                    <p:anim calcmode="lin" valueType="num">
                                      <p:cBhvr>
                                        <p:cTn id="28" dur="5000" fill="hold"/>
                                        <p:tgtEl>
                                          <p:spTgt spid="2053"/>
                                        </p:tgtEl>
                                        <p:attrNameLst>
                                          <p:attrName>ppt_h</p:attrName>
                                        </p:attrNameLst>
                                      </p:cBhvr>
                                      <p:tavLst>
                                        <p:tav tm="0">
                                          <p:val>
                                            <p:fltVal val="0"/>
                                          </p:val>
                                        </p:tav>
                                        <p:tav tm="100000">
                                          <p:val>
                                            <p:strVal val="#ppt_h"/>
                                          </p:val>
                                        </p:tav>
                                      </p:tavLst>
                                    </p:anim>
                                    <p:animEffect transition="in" filter="fade">
                                      <p:cBhvr>
                                        <p:cTn id="29" dur="5000"/>
                                        <p:tgtEl>
                                          <p:spTgt spid="2053"/>
                                        </p:tgtEl>
                                      </p:cBhvr>
                                    </p:animEffect>
                                  </p:childTnLst>
                                </p:cTn>
                              </p:par>
                            </p:childTnLst>
                          </p:cTn>
                        </p:par>
                        <p:par>
                          <p:cTn id="30" fill="hold">
                            <p:stCondLst>
                              <p:cond delay="6000"/>
                            </p:stCondLst>
                            <p:childTnLst>
                              <p:par>
                                <p:cTn id="31" presetID="34"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from="(-#ppt_w/2)" to="(#ppt_x)" calcmode="lin" valueType="num">
                                      <p:cBhvr>
                                        <p:cTn id="33" dur="1800" fill="hold">
                                          <p:stCondLst>
                                            <p:cond delay="0"/>
                                          </p:stCondLst>
                                        </p:cTn>
                                        <p:tgtEl>
                                          <p:spTgt spid="23"/>
                                        </p:tgtEl>
                                        <p:attrNameLst>
                                          <p:attrName>ppt_x</p:attrName>
                                        </p:attrNameLst>
                                      </p:cBhvr>
                                    </p:anim>
                                    <p:anim from="0" to="-1.0" calcmode="lin" valueType="num">
                                      <p:cBhvr>
                                        <p:cTn id="34" dur="600" decel="50000" autoRev="1" fill="hold">
                                          <p:stCondLst>
                                            <p:cond delay="1800"/>
                                          </p:stCondLst>
                                        </p:cTn>
                                        <p:tgtEl>
                                          <p:spTgt spid="23"/>
                                        </p:tgtEl>
                                        <p:attrNameLst>
                                          <p:attrName>xshear</p:attrName>
                                        </p:attrNameLst>
                                      </p:cBhvr>
                                    </p:anim>
                                    <p:animScale>
                                      <p:cBhvr>
                                        <p:cTn id="35" dur="600" decel="100000" autoRev="1" fill="hold">
                                          <p:stCondLst>
                                            <p:cond delay="1800"/>
                                          </p:stCondLst>
                                        </p:cTn>
                                        <p:tgtEl>
                                          <p:spTgt spid="23"/>
                                        </p:tgtEl>
                                      </p:cBhvr>
                                      <p:from x="100000" y="100000"/>
                                      <p:to x="80000" y="100000"/>
                                    </p:animScale>
                                    <p:anim by="(#ppt_h/3+#ppt_w*0.1)" calcmode="lin" valueType="num">
                                      <p:cBhvr additive="sum">
                                        <p:cTn id="36" dur="600" decel="100000" autoRev="1" fill="hold">
                                          <p:stCondLst>
                                            <p:cond delay="1800"/>
                                          </p:stCondLst>
                                        </p:cTn>
                                        <p:tgtEl>
                                          <p:spTgt spid="23"/>
                                        </p:tgtEl>
                                        <p:attrNameLst>
                                          <p:attrName>ppt_x</p:attrName>
                                        </p:attrNameLst>
                                      </p:cBhvr>
                                    </p:anim>
                                  </p:childTnLst>
                                </p:cTn>
                              </p:par>
                            </p:childTnLst>
                          </p:cTn>
                        </p:par>
                        <p:par>
                          <p:cTn id="37" fill="hold">
                            <p:stCondLst>
                              <p:cond delay="9000"/>
                            </p:stCondLst>
                            <p:childTnLst>
                              <p:par>
                                <p:cTn id="38" presetID="22" presetClass="entr" presetSubtype="4"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par>
                          <p:cTn id="41" fill="hold">
                            <p:stCondLst>
                              <p:cond delay="9500"/>
                            </p:stCondLst>
                            <p:childTnLst>
                              <p:par>
                                <p:cTn id="42" presetID="22" presetClass="entr" presetSubtype="4"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saba\Desktop\DM Coporate powerpoint\silde 2\slide2-11.png"/>
          <p:cNvPicPr>
            <a:picLocks noChangeAspect="1" noChangeArrowheads="1"/>
          </p:cNvPicPr>
          <p:nvPr/>
        </p:nvPicPr>
        <p:blipFill>
          <a:blip r:embed="rId2"/>
          <a:srcRect/>
          <a:stretch>
            <a:fillRect/>
          </a:stretch>
        </p:blipFill>
        <p:spPr bwMode="auto">
          <a:xfrm>
            <a:off x="0" y="6108700"/>
            <a:ext cx="9144000" cy="576263"/>
          </a:xfrm>
          <a:prstGeom prst="rect">
            <a:avLst/>
          </a:prstGeom>
          <a:noFill/>
          <a:ln w="9525">
            <a:noFill/>
            <a:miter lim="800000"/>
            <a:headEnd/>
            <a:tailEnd/>
          </a:ln>
        </p:spPr>
      </p:pic>
      <p:pic>
        <p:nvPicPr>
          <p:cNvPr id="12" name="Picture 4" descr="C:\Users\saba\Desktop\DM Coporate powerpoint\silde 2\slide2-13.png"/>
          <p:cNvPicPr>
            <a:picLocks noChangeAspect="1" noChangeArrowheads="1"/>
          </p:cNvPicPr>
          <p:nvPr/>
        </p:nvPicPr>
        <p:blipFill>
          <a:blip r:embed="rId3"/>
          <a:srcRect/>
          <a:stretch>
            <a:fillRect/>
          </a:stretch>
        </p:blipFill>
        <p:spPr bwMode="auto">
          <a:xfrm>
            <a:off x="415925" y="0"/>
            <a:ext cx="8555038" cy="971550"/>
          </a:xfrm>
          <a:prstGeom prst="rect">
            <a:avLst/>
          </a:prstGeom>
          <a:noFill/>
          <a:ln w="9525">
            <a:noFill/>
            <a:miter lim="800000"/>
            <a:headEnd/>
            <a:tailEnd/>
          </a:ln>
        </p:spPr>
      </p:pic>
      <p:sp>
        <p:nvSpPr>
          <p:cNvPr id="14" name="Title 1"/>
          <p:cNvSpPr txBox="1">
            <a:spLocks/>
          </p:cNvSpPr>
          <p:nvPr/>
        </p:nvSpPr>
        <p:spPr bwMode="auto">
          <a:xfrm>
            <a:off x="900113" y="333375"/>
            <a:ext cx="7272337" cy="428625"/>
          </a:xfrm>
          <a:prstGeom prst="rect">
            <a:avLst/>
          </a:prstGeom>
          <a:noFill/>
          <a:ln w="9525">
            <a:noFill/>
            <a:miter lim="800000"/>
            <a:headEnd/>
            <a:tailEnd/>
          </a:ln>
        </p:spPr>
        <p:txBody>
          <a:bodyPr anchor="ctr"/>
          <a:lstStyle/>
          <a:p>
            <a:pPr marL="1371600" lvl="2" indent="-457200" eaLnBrk="1" hangingPunct="1">
              <a:buFont typeface="Wingdings" pitchFamily="2" charset="2"/>
              <a:buChar char="q"/>
            </a:pPr>
            <a:r>
              <a:rPr lang="en-US" sz="6000" b="1">
                <a:solidFill>
                  <a:schemeClr val="bg1"/>
                </a:solidFill>
              </a:rPr>
              <a:t>Sri Lanka</a:t>
            </a:r>
            <a:r>
              <a:rPr lang="ar-AE" sz="6000" b="1">
                <a:solidFill>
                  <a:schemeClr val="bg1"/>
                </a:solidFill>
              </a:rPr>
              <a:t> </a:t>
            </a:r>
            <a:r>
              <a:rPr lang="en-US" sz="6000" b="1">
                <a:solidFill>
                  <a:schemeClr val="bg1"/>
                </a:solidFill>
              </a:rPr>
              <a:t>-2016</a:t>
            </a:r>
          </a:p>
        </p:txBody>
      </p:sp>
      <p:sp>
        <p:nvSpPr>
          <p:cNvPr id="15" name="Title 1"/>
          <p:cNvSpPr txBox="1">
            <a:spLocks/>
          </p:cNvSpPr>
          <p:nvPr/>
        </p:nvSpPr>
        <p:spPr>
          <a:xfrm>
            <a:off x="125413" y="446088"/>
            <a:ext cx="714375" cy="428625"/>
          </a:xfrm>
          <a:prstGeom prst="rect">
            <a:avLst/>
          </a:prstGeom>
          <a:ln>
            <a:noFill/>
          </a:ln>
        </p:spPr>
        <p:txBody>
          <a:bodyPr anchor="ctr"/>
          <a:lstStyle/>
          <a:p>
            <a:pPr algn="ctr" eaLnBrk="1" fontAlgn="auto" hangingPunct="1">
              <a:spcAft>
                <a:spcPts val="0"/>
              </a:spcAft>
              <a:defRPr/>
            </a:pPr>
            <a:r>
              <a:rPr lang="en-US" sz="2600" b="1" dirty="0">
                <a:solidFill>
                  <a:srgbClr val="058C8E"/>
                </a:solidFill>
                <a:latin typeface="+mn-lt"/>
              </a:rPr>
              <a:t>08</a:t>
            </a:r>
            <a:endParaRPr lang="en-US" sz="2600" b="1" dirty="0">
              <a:solidFill>
                <a:srgbClr val="058C8E"/>
              </a:solidFill>
              <a:latin typeface="+mj-lt"/>
              <a:ea typeface="+mj-ea"/>
              <a:cs typeface="+mj-cs"/>
            </a:endParaRPr>
          </a:p>
        </p:txBody>
      </p:sp>
      <p:sp>
        <p:nvSpPr>
          <p:cNvPr id="2" name="TextBox 1"/>
          <p:cNvSpPr txBox="1">
            <a:spLocks noChangeArrowheads="1"/>
          </p:cNvSpPr>
          <p:nvPr/>
        </p:nvSpPr>
        <p:spPr bwMode="auto">
          <a:xfrm>
            <a:off x="231775" y="1125538"/>
            <a:ext cx="8516938" cy="646112"/>
          </a:xfrm>
          <a:prstGeom prst="rect">
            <a:avLst/>
          </a:prstGeom>
          <a:noFill/>
          <a:ln w="9525">
            <a:noFill/>
            <a:miter lim="800000"/>
            <a:headEnd/>
            <a:tailEnd/>
          </a:ln>
        </p:spPr>
        <p:txBody>
          <a:bodyPr>
            <a:spAutoFit/>
          </a:bodyPr>
          <a:lstStyle/>
          <a:p>
            <a:pPr marL="457200" indent="-457200" eaLnBrk="1" hangingPunct="1">
              <a:buFont typeface="Wingdings" pitchFamily="2" charset="2"/>
              <a:buChar char="Ø"/>
            </a:pPr>
            <a:r>
              <a:rPr lang="en-US" sz="3600" b="1" u="sng">
                <a:solidFill>
                  <a:srgbClr val="0A6666"/>
                </a:solidFill>
              </a:rPr>
              <a:t>Sri Lanka statistics include the following</a:t>
            </a:r>
          </a:p>
        </p:txBody>
      </p:sp>
      <p:sp>
        <p:nvSpPr>
          <p:cNvPr id="12295" name="TextBox 2"/>
          <p:cNvSpPr txBox="1">
            <a:spLocks noChangeArrowheads="1"/>
          </p:cNvSpPr>
          <p:nvPr/>
        </p:nvSpPr>
        <p:spPr bwMode="auto">
          <a:xfrm>
            <a:off x="1476375" y="2205038"/>
            <a:ext cx="6911975" cy="369887"/>
          </a:xfrm>
          <a:prstGeom prst="rect">
            <a:avLst/>
          </a:prstGeom>
          <a:noFill/>
          <a:ln w="9525">
            <a:noFill/>
            <a:miter lim="800000"/>
            <a:headEnd/>
            <a:tailEnd/>
          </a:ln>
        </p:spPr>
        <p:txBody>
          <a:bodyPr>
            <a:spAutoFit/>
          </a:bodyPr>
          <a:lstStyle/>
          <a:p>
            <a:pPr algn="r" rtl="1" eaLnBrk="1" hangingPunct="1"/>
            <a:endParaRPr lang="en-US"/>
          </a:p>
        </p:txBody>
      </p:sp>
      <p:sp>
        <p:nvSpPr>
          <p:cNvPr id="10" name="TextBox 9"/>
          <p:cNvSpPr txBox="1">
            <a:spLocks noChangeArrowheads="1"/>
          </p:cNvSpPr>
          <p:nvPr/>
        </p:nvSpPr>
        <p:spPr bwMode="auto">
          <a:xfrm>
            <a:off x="368300" y="2416175"/>
            <a:ext cx="3884613" cy="585788"/>
          </a:xfrm>
          <a:prstGeom prst="rect">
            <a:avLst/>
          </a:prstGeom>
          <a:noFill/>
          <a:ln w="9525">
            <a:noFill/>
            <a:miter lim="800000"/>
            <a:headEnd/>
            <a:tailEnd/>
          </a:ln>
        </p:spPr>
        <p:txBody>
          <a:bodyPr>
            <a:spAutoFit/>
          </a:bodyPr>
          <a:lstStyle/>
          <a:p>
            <a:pPr marL="342900" indent="-342900" eaLnBrk="1" hangingPunct="1">
              <a:buFont typeface="Wingdings" pitchFamily="2" charset="2"/>
              <a:buChar char="§"/>
            </a:pPr>
            <a:r>
              <a:rPr lang="en-US" sz="3200"/>
              <a:t>Results of samples</a:t>
            </a:r>
          </a:p>
        </p:txBody>
      </p:sp>
      <p:sp>
        <p:nvSpPr>
          <p:cNvPr id="13" name="TextBox 12"/>
          <p:cNvSpPr txBox="1">
            <a:spLocks noChangeArrowheads="1"/>
          </p:cNvSpPr>
          <p:nvPr/>
        </p:nvSpPr>
        <p:spPr bwMode="auto">
          <a:xfrm>
            <a:off x="368300" y="3860800"/>
            <a:ext cx="4203700" cy="585788"/>
          </a:xfrm>
          <a:prstGeom prst="rect">
            <a:avLst/>
          </a:prstGeom>
          <a:noFill/>
          <a:ln w="9525">
            <a:noFill/>
            <a:miter lim="800000"/>
            <a:headEnd/>
            <a:tailEnd/>
          </a:ln>
        </p:spPr>
        <p:txBody>
          <a:bodyPr>
            <a:spAutoFit/>
          </a:bodyPr>
          <a:lstStyle/>
          <a:p>
            <a:pPr marL="342900" indent="-342900" eaLnBrk="1" hangingPunct="1">
              <a:buFont typeface="Wingdings" pitchFamily="2" charset="2"/>
              <a:buChar char="§"/>
            </a:pPr>
            <a:r>
              <a:rPr lang="en-US" sz="3200"/>
              <a:t>Label contraventions</a:t>
            </a:r>
          </a:p>
        </p:txBody>
      </p:sp>
      <p:sp>
        <p:nvSpPr>
          <p:cNvPr id="16" name="TextBox 15"/>
          <p:cNvSpPr txBox="1">
            <a:spLocks noChangeArrowheads="1"/>
          </p:cNvSpPr>
          <p:nvPr/>
        </p:nvSpPr>
        <p:spPr bwMode="auto">
          <a:xfrm>
            <a:off x="415925" y="5199063"/>
            <a:ext cx="5334000" cy="585787"/>
          </a:xfrm>
          <a:prstGeom prst="rect">
            <a:avLst/>
          </a:prstGeom>
          <a:noFill/>
          <a:ln w="9525">
            <a:noFill/>
            <a:miter lim="800000"/>
            <a:headEnd/>
            <a:tailEnd/>
          </a:ln>
        </p:spPr>
        <p:txBody>
          <a:bodyPr>
            <a:spAutoFit/>
          </a:bodyPr>
          <a:lstStyle/>
          <a:p>
            <a:pPr marL="342900" indent="-342900" eaLnBrk="1" hangingPunct="1">
              <a:buFont typeface="Wingdings" pitchFamily="2" charset="2"/>
              <a:buChar char="§"/>
            </a:pPr>
            <a:r>
              <a:rPr lang="en-US" sz="3200"/>
              <a:t>Certificates contraventions</a:t>
            </a:r>
          </a:p>
        </p:txBody>
      </p:sp>
      <p:pic>
        <p:nvPicPr>
          <p:cNvPr id="17" name="Picture 2" descr="C:\Users\amabouraia\Desktop\صور\749fab2d37583afe5ff5523c4f46b77b_microscope-clipart-microscope-clipart_590-900.png"/>
          <p:cNvPicPr>
            <a:picLocks noChangeAspect="1" noChangeArrowheads="1"/>
          </p:cNvPicPr>
          <p:nvPr/>
        </p:nvPicPr>
        <p:blipFill>
          <a:blip r:embed="rId4"/>
          <a:srcRect/>
          <a:stretch>
            <a:fillRect/>
          </a:stretch>
        </p:blipFill>
        <p:spPr bwMode="auto">
          <a:xfrm>
            <a:off x="5794375" y="1897063"/>
            <a:ext cx="1441450" cy="1501775"/>
          </a:xfrm>
          <a:prstGeom prst="rect">
            <a:avLst/>
          </a:prstGeom>
          <a:noFill/>
          <a:ln w="9525">
            <a:noFill/>
            <a:miter lim="800000"/>
            <a:headEnd/>
            <a:tailEnd/>
          </a:ln>
        </p:spPr>
      </p:pic>
      <p:pic>
        <p:nvPicPr>
          <p:cNvPr id="3074" name="Picture 2" descr="C:\Users\amabouraia\Desktop\صور\earth_magnifying_glass_anim_md_wm.gif"/>
          <p:cNvPicPr>
            <a:picLocks noChangeAspect="1" noChangeArrowheads="1" noCrop="1"/>
          </p:cNvPicPr>
          <p:nvPr/>
        </p:nvPicPr>
        <p:blipFill>
          <a:blip r:embed="rId5" cstate="print"/>
          <a:srcRect/>
          <a:stretch>
            <a:fillRect/>
          </a:stretch>
        </p:blipFill>
        <p:spPr bwMode="auto">
          <a:xfrm>
            <a:off x="8359775" y="1884363"/>
            <a:ext cx="639763" cy="639762"/>
          </a:xfrm>
          <a:prstGeom prst="rect">
            <a:avLst/>
          </a:prstGeom>
          <a:noFill/>
          <a:ln w="9525">
            <a:noFill/>
            <a:miter lim="800000"/>
            <a:headEnd/>
            <a:tailEnd/>
          </a:ln>
        </p:spPr>
      </p:pic>
      <p:pic>
        <p:nvPicPr>
          <p:cNvPr id="3075" name="Picture 3" descr="C:\Users\amabouraia\Desktop\صور\how-can-companies-use-packaging-labelling-waranties-and-graduates-as-marketing-tools-9-638.jpg"/>
          <p:cNvPicPr>
            <a:picLocks noChangeAspect="1" noChangeArrowheads="1"/>
          </p:cNvPicPr>
          <p:nvPr/>
        </p:nvPicPr>
        <p:blipFill>
          <a:blip r:embed="rId6"/>
          <a:srcRect/>
          <a:stretch>
            <a:fillRect/>
          </a:stretch>
        </p:blipFill>
        <p:spPr bwMode="auto">
          <a:xfrm>
            <a:off x="5627688" y="3479800"/>
            <a:ext cx="1824037" cy="1260475"/>
          </a:xfrm>
          <a:prstGeom prst="rect">
            <a:avLst/>
          </a:prstGeom>
          <a:noFill/>
          <a:ln w="9525">
            <a:noFill/>
            <a:miter lim="800000"/>
            <a:headEnd/>
            <a:tailEnd/>
          </a:ln>
        </p:spPr>
      </p:pic>
      <p:pic>
        <p:nvPicPr>
          <p:cNvPr id="3076" name="Picture 4" descr="C:\Users\amabouraia\Desktop\صور\flat_seo2-05-512.png"/>
          <p:cNvPicPr>
            <a:picLocks noChangeAspect="1" noChangeArrowheads="1"/>
          </p:cNvPicPr>
          <p:nvPr/>
        </p:nvPicPr>
        <p:blipFill>
          <a:blip r:embed="rId7"/>
          <a:srcRect/>
          <a:stretch>
            <a:fillRect/>
          </a:stretch>
        </p:blipFill>
        <p:spPr bwMode="auto">
          <a:xfrm>
            <a:off x="6370638" y="5080000"/>
            <a:ext cx="1225550" cy="941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right)">
                                      <p:cBhvr>
                                        <p:cTn id="15" dur="500"/>
                                        <p:tgtEl>
                                          <p:spTgt spid="14">
                                            <p:txEl>
                                              <p:pRg st="0" end="0"/>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slide(fromBottom)">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additive="base">
                                        <p:cTn id="28" dur="500" fill="hold"/>
                                        <p:tgtEl>
                                          <p:spTgt spid="3074"/>
                                        </p:tgtEl>
                                        <p:attrNameLst>
                                          <p:attrName>ppt_x</p:attrName>
                                        </p:attrNameLst>
                                      </p:cBhvr>
                                      <p:tavLst>
                                        <p:tav tm="0">
                                          <p:val>
                                            <p:strVal val="#ppt_x"/>
                                          </p:val>
                                        </p:tav>
                                        <p:tav tm="100000">
                                          <p:val>
                                            <p:strVal val="#ppt_x"/>
                                          </p:val>
                                        </p:tav>
                                      </p:tavLst>
                                    </p:anim>
                                    <p:anim calcmode="lin" valueType="num">
                                      <p:cBhvr additive="base">
                                        <p:cTn id="2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075"/>
                                        </p:tgtEl>
                                        <p:attrNameLst>
                                          <p:attrName>style.visibility</p:attrName>
                                        </p:attrNameLst>
                                      </p:cBhvr>
                                      <p:to>
                                        <p:strVal val="visible"/>
                                      </p:to>
                                    </p:set>
                                    <p:anim calcmode="lin" valueType="num">
                                      <p:cBhvr additive="base">
                                        <p:cTn id="48" dur="500" fill="hold"/>
                                        <p:tgtEl>
                                          <p:spTgt spid="3075"/>
                                        </p:tgtEl>
                                        <p:attrNameLst>
                                          <p:attrName>ppt_x</p:attrName>
                                        </p:attrNameLst>
                                      </p:cBhvr>
                                      <p:tavLst>
                                        <p:tav tm="0">
                                          <p:val>
                                            <p:strVal val="#ppt_x"/>
                                          </p:val>
                                        </p:tav>
                                        <p:tav tm="100000">
                                          <p:val>
                                            <p:strVal val="#ppt_x"/>
                                          </p:val>
                                        </p:tav>
                                      </p:tavLst>
                                    </p:anim>
                                    <p:anim calcmode="lin" valueType="num">
                                      <p:cBhvr additive="base">
                                        <p:cTn id="49"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076"/>
                                        </p:tgtEl>
                                        <p:attrNameLst>
                                          <p:attrName>style.visibility</p:attrName>
                                        </p:attrNameLst>
                                      </p:cBhvr>
                                      <p:to>
                                        <p:strVal val="visible"/>
                                      </p:to>
                                    </p:set>
                                    <p:anim calcmode="lin" valueType="num">
                                      <p:cBhvr additive="base">
                                        <p:cTn id="58" dur="500" fill="hold"/>
                                        <p:tgtEl>
                                          <p:spTgt spid="3076"/>
                                        </p:tgtEl>
                                        <p:attrNameLst>
                                          <p:attrName>ppt_x</p:attrName>
                                        </p:attrNameLst>
                                      </p:cBhvr>
                                      <p:tavLst>
                                        <p:tav tm="0">
                                          <p:val>
                                            <p:strVal val="#ppt_x"/>
                                          </p:val>
                                        </p:tav>
                                        <p:tav tm="100000">
                                          <p:val>
                                            <p:strVal val="#ppt_x"/>
                                          </p:val>
                                        </p:tav>
                                      </p:tavLst>
                                    </p:anim>
                                    <p:anim calcmode="lin" valueType="num">
                                      <p:cBhvr additive="base">
                                        <p:cTn id="59"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2" grpId="0"/>
      <p:bldP spid="10" grpId="0"/>
      <p:bldP spid="13"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4263</TotalTime>
  <Words>1883</Words>
  <Application>Microsoft Office PowerPoint</Application>
  <PresentationFormat>On-screen Show (4:3)</PresentationFormat>
  <Paragraphs>810</Paragraphs>
  <Slides>50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Calibri</vt:lpstr>
      <vt:lpstr>Arial</vt:lpstr>
      <vt:lpstr>Wingdings</vt:lpstr>
      <vt:lpstr>MS Sans Serif</vt:lpstr>
      <vt:lpstr>Verdana</vt:lpstr>
      <vt:lpstr>Wingdings 2</vt:lpstr>
      <vt:lpstr>Office Theme</vt:lpstr>
      <vt:lpstr>Slide 1</vt:lpstr>
      <vt:lpstr>Slide 2</vt:lpstr>
      <vt:lpstr>Slide 3</vt:lpstr>
      <vt:lpstr>Slide 4</vt:lpstr>
      <vt:lpstr>Slide 5</vt:lpstr>
      <vt:lpstr> (Farm to Fork)</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Mahmoud</dc:creator>
  <cp:lastModifiedBy>Ayesha</cp:lastModifiedBy>
  <cp:revision>548</cp:revision>
  <cp:lastPrinted>2017-07-10T09:33:48Z</cp:lastPrinted>
  <dcterms:created xsi:type="dcterms:W3CDTF">2017-01-09T07:33:40Z</dcterms:created>
  <dcterms:modified xsi:type="dcterms:W3CDTF">2017-07-25T09:03:53Z</dcterms:modified>
</cp:coreProperties>
</file>